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8229600" cx="14630400"/>
  <p:notesSz cx="8229600" cy="14630400"/>
  <p:embeddedFontLst>
    <p:embeddedFont>
      <p:font typeface="Prompt Medium"/>
      <p:regular r:id="rId32"/>
      <p:bold r:id="rId33"/>
      <p:italic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Mukta"/>
      <p:regular r:id="rId44"/>
      <p:bold r:id="rId45"/>
    </p:embeddedFont>
    <p:embeddedFont>
      <p:font typeface="Prompt SemiBold"/>
      <p:regular r:id="rId46"/>
      <p:bold r:id="rId47"/>
      <p:italic r:id="rId48"/>
      <p:boldItalic r:id="rId49"/>
    </p:embeddedFont>
    <p:embeddedFont>
      <p:font typeface="Lora SemiBold"/>
      <p:regular r:id="rId50"/>
      <p:bold r:id="rId51"/>
      <p:italic r:id="rId52"/>
      <p:boldItalic r:id="rId53"/>
    </p:embeddedFont>
    <p:embeddedFont>
      <p:font typeface="Prompt"/>
      <p:regular r:id="rId54"/>
      <p:bold r:id="rId55"/>
      <p:italic r:id="rId56"/>
      <p:boldItalic r:id="rId57"/>
    </p:embeddedFont>
    <p:embeddedFont>
      <p:font typeface="Syne"/>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ukta-regular.fntdata"/><Relationship Id="rId43" Type="http://schemas.openxmlformats.org/officeDocument/2006/relationships/font" Target="fonts/Roboto-boldItalic.fntdata"/><Relationship Id="rId46" Type="http://schemas.openxmlformats.org/officeDocument/2006/relationships/font" Target="fonts/PromptSemiBold-regular.fntdata"/><Relationship Id="rId45" Type="http://schemas.openxmlformats.org/officeDocument/2006/relationships/font" Target="fonts/Mukta-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mptSemiBold-italic.fntdata"/><Relationship Id="rId47" Type="http://schemas.openxmlformats.org/officeDocument/2006/relationships/font" Target="fonts/PromptSemiBold-bold.fntdata"/><Relationship Id="rId49" Type="http://schemas.openxmlformats.org/officeDocument/2006/relationships/font" Target="fonts/Promp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romptMedium-bold.fntdata"/><Relationship Id="rId32" Type="http://schemas.openxmlformats.org/officeDocument/2006/relationships/font" Target="fonts/PromptMedium-regular.fntdata"/><Relationship Id="rId35" Type="http://schemas.openxmlformats.org/officeDocument/2006/relationships/font" Target="fonts/PromptMedium-boldItalic.fntdata"/><Relationship Id="rId34" Type="http://schemas.openxmlformats.org/officeDocument/2006/relationships/font" Target="fonts/PromptMedium-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SemiBold-bold.fntdata"/><Relationship Id="rId50" Type="http://schemas.openxmlformats.org/officeDocument/2006/relationships/font" Target="fonts/LoraSemiBold-regular.fntdata"/><Relationship Id="rId53" Type="http://schemas.openxmlformats.org/officeDocument/2006/relationships/font" Target="fonts/LoraSemiBold-boldItalic.fntdata"/><Relationship Id="rId52" Type="http://schemas.openxmlformats.org/officeDocument/2006/relationships/font" Target="fonts/LoraSemiBold-italic.fntdata"/><Relationship Id="rId11" Type="http://schemas.openxmlformats.org/officeDocument/2006/relationships/slide" Target="slides/slide6.xml"/><Relationship Id="rId55" Type="http://schemas.openxmlformats.org/officeDocument/2006/relationships/font" Target="fonts/Prompt-bold.fntdata"/><Relationship Id="rId10" Type="http://schemas.openxmlformats.org/officeDocument/2006/relationships/slide" Target="slides/slide5.xml"/><Relationship Id="rId54" Type="http://schemas.openxmlformats.org/officeDocument/2006/relationships/font" Target="fonts/Prompt-regular.fntdata"/><Relationship Id="rId13" Type="http://schemas.openxmlformats.org/officeDocument/2006/relationships/slide" Target="slides/slide8.xml"/><Relationship Id="rId57" Type="http://schemas.openxmlformats.org/officeDocument/2006/relationships/font" Target="fonts/Prompt-boldItalic.fntdata"/><Relationship Id="rId12" Type="http://schemas.openxmlformats.org/officeDocument/2006/relationships/slide" Target="slides/slide7.xml"/><Relationship Id="rId56" Type="http://schemas.openxmlformats.org/officeDocument/2006/relationships/font" Target="fonts/Prompt-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Syn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 name="Google Shape;4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0: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2: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3: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22" name="Google Shape;22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37" name="Google Shape;237;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 name="Google Shape;4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8" name="Google Shape;4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73" name="Google Shape;273;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83" name="Google Shape;283;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05" name="Google Shape;305;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28" name="Google Shape;328;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2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7" name="Google Shape;57;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8" name="Google Shape;68;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7" name="Google Shape;8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7" name="Google Shape;10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6" name="Google Shape;116;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4" name="Google Shape;124;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44" name="Google Shape;144;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 name="Google Shape;9;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3"/>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4"/>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5"/>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4" name="Shape 24"/>
        <p:cNvGrpSpPr/>
        <p:nvPr/>
      </p:nvGrpSpPr>
      <p:grpSpPr>
        <a:xfrm>
          <a:off x="0" y="0"/>
          <a:ext cx="0" cy="0"/>
          <a:chOff x="0" y="0"/>
          <a:chExt cx="0" cy="0"/>
        </a:xfrm>
      </p:grpSpPr>
      <p:sp>
        <p:nvSpPr>
          <p:cNvPr id="25" name="Google Shape;25;p8"/>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8"/>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 name="Google Shape;2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 name="Shape 28"/>
        <p:cNvGrpSpPr/>
        <p:nvPr/>
      </p:nvGrpSpPr>
      <p:grpSpPr>
        <a:xfrm>
          <a:off x="0" y="0"/>
          <a:ext cx="0" cy="0"/>
          <a:chOff x="0" y="0"/>
          <a:chExt cx="0" cy="0"/>
        </a:xfrm>
      </p:grpSpPr>
      <p:sp>
        <p:nvSpPr>
          <p:cNvPr id="29" name="Google Shape;29;p9"/>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 name="Google Shape;3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32" name="Shape 32"/>
        <p:cNvGrpSpPr/>
        <p:nvPr/>
      </p:nvGrpSpPr>
      <p:grpSpPr>
        <a:xfrm>
          <a:off x="0" y="0"/>
          <a:ext cx="0" cy="0"/>
          <a:chOff x="0" y="0"/>
          <a:chExt cx="0" cy="0"/>
        </a:xfrm>
      </p:grpSpPr>
      <p:sp>
        <p:nvSpPr>
          <p:cNvPr id="33" name="Google Shape;33;p10"/>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 name="Google Shape;3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descr="preencoded.png" id="42" name="Google Shape;42;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3" name="Google Shape;43;p12"/>
          <p:cNvSpPr/>
          <p:nvPr/>
        </p:nvSpPr>
        <p:spPr>
          <a:xfrm>
            <a:off x="473475" y="1078550"/>
            <a:ext cx="7947900" cy="2543700"/>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i="0" lang="en-US" sz="5000" u="none" cap="none" strike="noStrike">
                <a:solidFill>
                  <a:srgbClr val="C6BFEE"/>
                </a:solidFill>
                <a:latin typeface="Prompt Medium"/>
                <a:ea typeface="Prompt Medium"/>
                <a:cs typeface="Prompt Medium"/>
                <a:sym typeface="Prompt Medium"/>
              </a:rPr>
              <a:t>Breast Cancer Detection Using Adaboost Classifier</a:t>
            </a:r>
            <a:endParaRPr i="0" sz="5000" u="none" cap="none" strike="noStrike">
              <a:solidFill>
                <a:srgbClr val="000000"/>
              </a:solidFill>
            </a:endParaRPr>
          </a:p>
        </p:txBody>
      </p:sp>
      <p:sp>
        <p:nvSpPr>
          <p:cNvPr id="44" name="Google Shape;44;p12"/>
          <p:cNvSpPr/>
          <p:nvPr/>
        </p:nvSpPr>
        <p:spPr>
          <a:xfrm>
            <a:off x="739425" y="3754648"/>
            <a:ext cx="7416000" cy="2853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In this </a:t>
            </a:r>
            <a:r>
              <a:rPr lang="en-US" sz="2200">
                <a:solidFill>
                  <a:srgbClr val="DAD8E9"/>
                </a:solidFill>
                <a:latin typeface="Roboto Medium"/>
                <a:ea typeface="Roboto Medium"/>
                <a:cs typeface="Roboto Medium"/>
                <a:sym typeface="Roboto Medium"/>
              </a:rPr>
              <a:t>Project</a:t>
            </a:r>
            <a:r>
              <a:rPr i="0" lang="en-US" sz="2200" u="none" cap="none" strike="noStrike">
                <a:solidFill>
                  <a:srgbClr val="DAD8E9"/>
                </a:solidFill>
                <a:latin typeface="Roboto Medium"/>
                <a:ea typeface="Roboto Medium"/>
                <a:cs typeface="Roboto Medium"/>
                <a:sym typeface="Roboto Medium"/>
              </a:rPr>
              <a:t>, we will dive into the world of breast cancer and the crucial role of early detection. We'll explore the types of breast cancer, the importance of timely diagnosis, and how machine learning is revolutionizing medical diagnostics.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21"/>
          <p:cNvSpPr/>
          <p:nvPr/>
        </p:nvSpPr>
        <p:spPr>
          <a:xfrm>
            <a:off x="1182650" y="750950"/>
            <a:ext cx="4863000" cy="918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300" u="none" cap="none" strike="noStrike">
                <a:solidFill>
                  <a:srgbClr val="C6BFEE"/>
                </a:solidFill>
                <a:latin typeface="Prompt Medium"/>
                <a:ea typeface="Prompt Medium"/>
                <a:cs typeface="Prompt Medium"/>
                <a:sym typeface="Prompt Medium"/>
              </a:rPr>
              <a:t>I</a:t>
            </a:r>
            <a:r>
              <a:rPr b="0" i="0" lang="en-US" sz="4500" u="none" cap="none" strike="noStrike">
                <a:solidFill>
                  <a:srgbClr val="C6BFEE"/>
                </a:solidFill>
                <a:latin typeface="Prompt Medium"/>
                <a:ea typeface="Prompt Medium"/>
                <a:cs typeface="Prompt Medium"/>
                <a:sym typeface="Prompt Medium"/>
              </a:rPr>
              <a:t>nference:</a:t>
            </a:r>
            <a:endParaRPr b="0" i="0" sz="4500" u="none" cap="none" strike="noStrike">
              <a:solidFill>
                <a:schemeClr val="dk1"/>
              </a:solidFill>
              <a:latin typeface="Calibri"/>
              <a:ea typeface="Calibri"/>
              <a:cs typeface="Calibri"/>
              <a:sym typeface="Calibri"/>
            </a:endParaRPr>
          </a:p>
        </p:txBody>
      </p:sp>
      <p:sp>
        <p:nvSpPr>
          <p:cNvPr id="163" name="Google Shape;163;p21"/>
          <p:cNvSpPr txBox="1"/>
          <p:nvPr/>
        </p:nvSpPr>
        <p:spPr>
          <a:xfrm>
            <a:off x="2298050" y="2129600"/>
            <a:ext cx="10301700" cy="4529100"/>
          </a:xfrm>
          <a:prstGeom prst="rect">
            <a:avLst/>
          </a:prstGeom>
          <a:noFill/>
          <a:ln>
            <a:noFill/>
          </a:ln>
        </p:spPr>
        <p:txBody>
          <a:bodyPr anchorCtr="0" anchor="t" bIns="91425" lIns="91425" spcFirstLastPara="1" rIns="91425" wrap="square" tIns="91425">
            <a:noAutofit/>
          </a:bodyPr>
          <a:lstStyle/>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Shape: 569 samples, 31 features – sufficient data for classification.</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No Duplicates or Nulls: Dataset is clean, ready for modeling.</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Train-Test Split: 70% training (398 samples) and 30% testing (171 samples), ensuring reliable model evaluation.</a:t>
            </a:r>
            <a:endParaRPr i="0" sz="27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p:nvPr/>
        </p:nvSpPr>
        <p:spPr>
          <a:xfrm>
            <a:off x="996700" y="839025"/>
            <a:ext cx="11952600" cy="72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600" u="none" cap="none" strike="noStrike">
                <a:solidFill>
                  <a:srgbClr val="C6BFEE"/>
                </a:solidFill>
                <a:latin typeface="Prompt SemiBold"/>
                <a:ea typeface="Prompt SemiBold"/>
                <a:cs typeface="Prompt SemiBold"/>
                <a:sym typeface="Prompt SemiBold"/>
              </a:rPr>
              <a:t>Distribution of Target Variable (Benign vs Malignant)</a:t>
            </a:r>
            <a:endParaRPr i="0" sz="3600" u="none" cap="none" strike="noStrike">
              <a:solidFill>
                <a:srgbClr val="C6BFEE"/>
              </a:solidFill>
              <a:latin typeface="Prompt SemiBold"/>
              <a:ea typeface="Prompt SemiBold"/>
              <a:cs typeface="Prompt SemiBold"/>
              <a:sym typeface="Prompt SemiBold"/>
            </a:endParaRPr>
          </a:p>
        </p:txBody>
      </p:sp>
      <p:sp>
        <p:nvSpPr>
          <p:cNvPr id="169" name="Google Shape;169;p22"/>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22"/>
          <p:cNvSpPr txBox="1"/>
          <p:nvPr/>
        </p:nvSpPr>
        <p:spPr>
          <a:xfrm>
            <a:off x="7596025" y="2472450"/>
            <a:ext cx="6585300" cy="4970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The countplot helps to understand the imbalance between the two classes (Benign vs Malignant) and provides an immediate visual comparison.</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chemeClr val="dk1"/>
              </a:buClr>
              <a:buSzPts val="11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Actionable Insight: This visualization can help in balancing the dataset for modeling if there's a significant class imbalance.</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1400"/>
              <a:buFont typeface="Arial"/>
              <a:buNone/>
            </a:pPr>
            <a:r>
              <a:t/>
            </a:r>
            <a:endParaRPr i="0" sz="2400" u="none" cap="none" strike="noStrike">
              <a:solidFill>
                <a:srgbClr val="000000"/>
              </a:solidFill>
              <a:latin typeface="Roboto Medium"/>
              <a:ea typeface="Roboto Medium"/>
              <a:cs typeface="Roboto Medium"/>
              <a:sym typeface="Roboto Medium"/>
            </a:endParaRPr>
          </a:p>
        </p:txBody>
      </p:sp>
      <p:pic>
        <p:nvPicPr>
          <p:cNvPr id="171" name="Google Shape;171;p22"/>
          <p:cNvPicPr preferRelativeResize="0"/>
          <p:nvPr/>
        </p:nvPicPr>
        <p:blipFill rotWithShape="1">
          <a:blip r:embed="rId3">
            <a:alphaModFix/>
          </a:blip>
          <a:srcRect b="0" l="0" r="0" t="0"/>
          <a:stretch/>
        </p:blipFill>
        <p:spPr>
          <a:xfrm>
            <a:off x="366267" y="1933681"/>
            <a:ext cx="6948933" cy="51174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p:nvPr/>
        </p:nvSpPr>
        <p:spPr>
          <a:xfrm>
            <a:off x="1343350" y="563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400" u="none" cap="none" strike="noStrike">
                <a:solidFill>
                  <a:srgbClr val="C6BFEE"/>
                </a:solidFill>
                <a:latin typeface="Prompt SemiBold"/>
                <a:ea typeface="Prompt SemiBold"/>
                <a:cs typeface="Prompt SemiBold"/>
                <a:sym typeface="Prompt SemiBold"/>
              </a:rPr>
              <a:t>Correlation Heatmap of Features</a:t>
            </a:r>
            <a:endParaRPr i="0" sz="3500" u="none" cap="none" strike="noStrike">
              <a:solidFill>
                <a:srgbClr val="C6BFEE"/>
              </a:solidFill>
              <a:latin typeface="Prompt SemiBold"/>
              <a:ea typeface="Prompt SemiBold"/>
              <a:cs typeface="Prompt SemiBold"/>
              <a:sym typeface="Prompt SemiBold"/>
            </a:endParaRPr>
          </a:p>
        </p:txBody>
      </p:sp>
      <p:sp>
        <p:nvSpPr>
          <p:cNvPr id="177" name="Google Shape;177;p23"/>
          <p:cNvSpPr txBox="1"/>
          <p:nvPr/>
        </p:nvSpPr>
        <p:spPr>
          <a:xfrm>
            <a:off x="8849600" y="2051750"/>
            <a:ext cx="5244900" cy="51807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Correlations helps to identify relationships between features that may be important for building predictive models.</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Color Intensity: Darker red values indicate stronger positive correlations, and blue values indicate negative correlations.</a:t>
            </a:r>
            <a:endParaRPr i="0" sz="2400" u="none" cap="none" strike="noStrike">
              <a:solidFill>
                <a:schemeClr val="lt1"/>
              </a:solidFill>
              <a:latin typeface="Roboto Medium"/>
              <a:ea typeface="Roboto Medium"/>
              <a:cs typeface="Roboto Medium"/>
              <a:sym typeface="Roboto Medium"/>
            </a:endParaRPr>
          </a:p>
        </p:txBody>
      </p:sp>
      <p:sp>
        <p:nvSpPr>
          <p:cNvPr id="178" name="Google Shape;178;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 name="Google Shape;179;p23"/>
          <p:cNvPicPr preferRelativeResize="0"/>
          <p:nvPr/>
        </p:nvPicPr>
        <p:blipFill>
          <a:blip r:embed="rId3">
            <a:alphaModFix/>
          </a:blip>
          <a:stretch>
            <a:fillRect/>
          </a:stretch>
        </p:blipFill>
        <p:spPr>
          <a:xfrm>
            <a:off x="623800" y="1356200"/>
            <a:ext cx="8044551" cy="6486349"/>
          </a:xfrm>
          <a:prstGeom prst="rect">
            <a:avLst/>
          </a:prstGeom>
          <a:noFill/>
          <a:ln>
            <a:noFill/>
          </a:ln>
        </p:spPr>
      </p:pic>
      <p:sp>
        <p:nvSpPr>
          <p:cNvPr id="180" name="Google Shape;180;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p:nvPr/>
        </p:nvSpPr>
        <p:spPr>
          <a:xfrm>
            <a:off x="1314375" y="534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t/>
            </a:r>
            <a:endParaRPr b="0" i="0" sz="3500" u="none" cap="none" strike="noStrike">
              <a:solidFill>
                <a:schemeClr val="dk1"/>
              </a:solidFill>
              <a:latin typeface="Lora SemiBold"/>
              <a:ea typeface="Lora SemiBold"/>
              <a:cs typeface="Lora SemiBold"/>
              <a:sym typeface="Lora SemiBold"/>
            </a:endParaRPr>
          </a:p>
        </p:txBody>
      </p:sp>
      <p:sp>
        <p:nvSpPr>
          <p:cNvPr id="186" name="Google Shape;186;p24"/>
          <p:cNvSpPr txBox="1"/>
          <p:nvPr/>
        </p:nvSpPr>
        <p:spPr>
          <a:xfrm>
            <a:off x="272275" y="351150"/>
            <a:ext cx="9359700" cy="13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600"/>
              </a:spcAft>
              <a:buClr>
                <a:schemeClr val="dk1"/>
              </a:buClr>
              <a:buSzPts val="1100"/>
              <a:buFont typeface="Arial"/>
              <a:buNone/>
            </a:pPr>
            <a:r>
              <a:rPr b="1" i="0" lang="en-US" sz="3600" u="none" cap="none" strike="noStrike">
                <a:solidFill>
                  <a:srgbClr val="C6BFEE"/>
                </a:solidFill>
                <a:latin typeface="Prompt"/>
                <a:ea typeface="Prompt"/>
                <a:cs typeface="Prompt"/>
                <a:sym typeface="Prompt"/>
              </a:rPr>
              <a:t>AdaBoost and Ensemble Learning Types</a:t>
            </a:r>
            <a:endParaRPr b="1" i="0" sz="3600" u="none" cap="none" strike="noStrike">
              <a:solidFill>
                <a:srgbClr val="C6BFEE"/>
              </a:solidFill>
              <a:latin typeface="Prompt"/>
              <a:ea typeface="Prompt"/>
              <a:cs typeface="Prompt"/>
              <a:sym typeface="Prompt"/>
            </a:endParaRPr>
          </a:p>
        </p:txBody>
      </p:sp>
      <p:pic>
        <p:nvPicPr>
          <p:cNvPr id="187" name="Google Shape;187;p24"/>
          <p:cNvPicPr preferRelativeResize="0"/>
          <p:nvPr/>
        </p:nvPicPr>
        <p:blipFill rotWithShape="1">
          <a:blip r:embed="rId3">
            <a:alphaModFix/>
          </a:blip>
          <a:srcRect b="0" l="0" r="0" t="0"/>
          <a:stretch/>
        </p:blipFill>
        <p:spPr>
          <a:xfrm>
            <a:off x="9776875" y="0"/>
            <a:ext cx="4853525" cy="8229600"/>
          </a:xfrm>
          <a:prstGeom prst="rect">
            <a:avLst/>
          </a:prstGeom>
          <a:noFill/>
          <a:ln>
            <a:noFill/>
          </a:ln>
        </p:spPr>
      </p:pic>
      <p:sp>
        <p:nvSpPr>
          <p:cNvPr id="188" name="Google Shape;188;p24"/>
          <p:cNvSpPr txBox="1"/>
          <p:nvPr/>
        </p:nvSpPr>
        <p:spPr>
          <a:xfrm>
            <a:off x="272275" y="1736225"/>
            <a:ext cx="9504600" cy="611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700"/>
              <a:buFont typeface="Arial"/>
              <a:buNone/>
            </a:pPr>
            <a:r>
              <a:rPr i="0" lang="en-US" sz="2400" u="none" cap="none" strike="noStrike">
                <a:solidFill>
                  <a:schemeClr val="lt1"/>
                </a:solidFill>
                <a:latin typeface="Roboto Medium"/>
                <a:ea typeface="Roboto Medium"/>
                <a:cs typeface="Roboto Medium"/>
                <a:sym typeface="Roboto Medium"/>
              </a:rPr>
              <a:t>AdaBoost (Adaptive Boosting) is a powerful ensemble learning technique that combines multiple weak classifiers to form a strong predictive model. It is a part of the Boosting family of algorithms.</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15000"/>
              </a:lnSpc>
              <a:spcBef>
                <a:spcPts val="1200"/>
              </a:spcBef>
              <a:spcAft>
                <a:spcPts val="0"/>
              </a:spcAft>
              <a:buClr>
                <a:schemeClr val="dk1"/>
              </a:buClr>
              <a:buSzPts val="1100"/>
              <a:buFont typeface="Arial"/>
              <a:buNone/>
            </a:pPr>
            <a:r>
              <a:rPr i="0" lang="en-US" sz="2400" u="none" cap="none" strike="noStrike">
                <a:solidFill>
                  <a:schemeClr val="lt1"/>
                </a:solidFill>
                <a:latin typeface="Roboto Medium"/>
                <a:ea typeface="Roboto Medium"/>
                <a:cs typeface="Roboto Medium"/>
                <a:sym typeface="Roboto Medium"/>
              </a:rPr>
              <a:t>Ensemble techniques are of three types:</a:t>
            </a:r>
            <a:endParaRPr i="0" sz="24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120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Boosting (e.g., AdaBoost): Sequentially trains models, with each correcting the previous one's mistakes to reduce bias.</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Bagging (e.g., Random Forest): Trains models in parallel on        different data subsets to reduce variance.</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Stacking: Combines multiple models' predictions using a meta-model for improved performance.</a:t>
            </a:r>
            <a:endParaRPr i="0" sz="21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5"/>
          <p:cNvSpPr txBox="1"/>
          <p:nvPr/>
        </p:nvSpPr>
        <p:spPr>
          <a:xfrm>
            <a:off x="949475" y="95225"/>
            <a:ext cx="13636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n-US" sz="3900" u="none" cap="none" strike="noStrike">
                <a:solidFill>
                  <a:srgbClr val="C6BFEE"/>
                </a:solidFill>
                <a:latin typeface="Prompt Medium"/>
                <a:ea typeface="Prompt Medium"/>
                <a:cs typeface="Prompt Medium"/>
                <a:sym typeface="Prompt Medium"/>
              </a:rPr>
              <a:t>Confusion Matrix</a:t>
            </a:r>
            <a:endParaRPr i="0" sz="3900" u="none" cap="none" strike="noStrike">
              <a:solidFill>
                <a:srgbClr val="C6BFEE"/>
              </a:solidFill>
              <a:latin typeface="Prompt Medium"/>
              <a:ea typeface="Prompt Medium"/>
              <a:cs typeface="Prompt Medium"/>
              <a:sym typeface="Prompt Medium"/>
            </a:endParaRPr>
          </a:p>
        </p:txBody>
      </p:sp>
      <p:sp>
        <p:nvSpPr>
          <p:cNvPr id="195" name="Google Shape;195;p25"/>
          <p:cNvSpPr txBox="1"/>
          <p:nvPr/>
        </p:nvSpPr>
        <p:spPr>
          <a:xfrm>
            <a:off x="2975225" y="880325"/>
            <a:ext cx="6143100" cy="58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i="0" lang="en-US" sz="3000" u="none" cap="none" strike="noStrike">
                <a:solidFill>
                  <a:schemeClr val="lt1"/>
                </a:solidFill>
                <a:latin typeface="Prompt SemiBold"/>
                <a:ea typeface="Prompt SemiBold"/>
                <a:cs typeface="Prompt SemiBold"/>
                <a:sym typeface="Prompt SemiBold"/>
              </a:rPr>
              <a:t>Before Hyper tuning </a:t>
            </a:r>
            <a:endParaRPr i="0" sz="3000" u="none" cap="none" strike="noStrike">
              <a:solidFill>
                <a:schemeClr val="lt1"/>
              </a:solidFill>
              <a:latin typeface="Prompt SemiBold"/>
              <a:ea typeface="Prompt SemiBold"/>
              <a:cs typeface="Prompt SemiBold"/>
              <a:sym typeface="Prompt SemiBold"/>
            </a:endParaRPr>
          </a:p>
        </p:txBody>
      </p:sp>
      <p:sp>
        <p:nvSpPr>
          <p:cNvPr id="196" name="Google Shape;196;p25"/>
          <p:cNvSpPr txBox="1"/>
          <p:nvPr/>
        </p:nvSpPr>
        <p:spPr>
          <a:xfrm>
            <a:off x="404100" y="6666363"/>
            <a:ext cx="138222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n-US" sz="2600" u="none" cap="none" strike="noStrike">
                <a:solidFill>
                  <a:schemeClr val="lt1"/>
                </a:solidFill>
                <a:latin typeface="Roboto Medium"/>
                <a:ea typeface="Roboto Medium"/>
                <a:cs typeface="Roboto Medium"/>
                <a:sym typeface="Roboto Medium"/>
              </a:rPr>
              <a:t>Inference:</a:t>
            </a:r>
            <a:r>
              <a:rPr i="0" lang="en-US" sz="2300" u="none" cap="none" strike="noStrike">
                <a:solidFill>
                  <a:schemeClr val="lt1"/>
                </a:solidFill>
                <a:latin typeface="Roboto Medium"/>
                <a:ea typeface="Roboto Medium"/>
                <a:cs typeface="Roboto Medium"/>
                <a:sym typeface="Roboto Medium"/>
              </a:rPr>
              <a:t> The model demonstrates high accuracy with 62 true positives, 103 true negatives, and minimal errors (5 false positives, 1 false negative).</a:t>
            </a:r>
            <a:endParaRPr i="0" sz="2300" u="none" cap="none" strike="noStrike">
              <a:solidFill>
                <a:schemeClr val="lt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p:txBody>
      </p:sp>
      <p:sp>
        <p:nvSpPr>
          <p:cNvPr id="197" name="Google Shape;197;p25"/>
          <p:cNvSpPr txBox="1"/>
          <p:nvPr/>
        </p:nvSpPr>
        <p:spPr>
          <a:xfrm>
            <a:off x="10323000" y="2972794"/>
            <a:ext cx="4081500" cy="16011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Negatives:  103</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Positives:    5</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Negatives:  1</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Positives :   62</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pic>
        <p:nvPicPr>
          <p:cNvPr id="198" name="Google Shape;198;p25"/>
          <p:cNvPicPr preferRelativeResize="0"/>
          <p:nvPr/>
        </p:nvPicPr>
        <p:blipFill rotWithShape="1">
          <a:blip r:embed="rId3">
            <a:alphaModFix/>
          </a:blip>
          <a:srcRect b="0" l="0" r="0" t="0"/>
          <a:stretch/>
        </p:blipFill>
        <p:spPr>
          <a:xfrm>
            <a:off x="2858838" y="1595950"/>
            <a:ext cx="6770937" cy="484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26"/>
          <p:cNvSpPr txBox="1"/>
          <p:nvPr/>
        </p:nvSpPr>
        <p:spPr>
          <a:xfrm>
            <a:off x="562050" y="197200"/>
            <a:ext cx="113013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i="0" lang="en-US" sz="3500" u="none" cap="none" strike="noStrike">
                <a:solidFill>
                  <a:srgbClr val="C6BFEE"/>
                </a:solidFill>
                <a:latin typeface="Prompt SemiBold"/>
                <a:ea typeface="Prompt SemiBold"/>
                <a:cs typeface="Prompt SemiBold"/>
                <a:sym typeface="Prompt SemiBold"/>
              </a:rPr>
              <a:t>Model Performance Metrics Overview</a:t>
            </a:r>
            <a:endParaRPr i="0" sz="3500" u="none" cap="none" strike="noStrike">
              <a:solidFill>
                <a:srgbClr val="C6BFEE"/>
              </a:solidFill>
              <a:latin typeface="Prompt SemiBold"/>
              <a:ea typeface="Prompt SemiBold"/>
              <a:cs typeface="Prompt SemiBold"/>
              <a:sym typeface="Prompt SemiBold"/>
            </a:endParaRPr>
          </a:p>
        </p:txBody>
      </p:sp>
      <p:sp>
        <p:nvSpPr>
          <p:cNvPr id="205" name="Google Shape;205;p26"/>
          <p:cNvSpPr txBox="1"/>
          <p:nvPr/>
        </p:nvSpPr>
        <p:spPr>
          <a:xfrm>
            <a:off x="8212550" y="1579925"/>
            <a:ext cx="45510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txBox="1"/>
          <p:nvPr/>
        </p:nvSpPr>
        <p:spPr>
          <a:xfrm>
            <a:off x="9138600" y="1712225"/>
            <a:ext cx="40524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txBox="1"/>
          <p:nvPr/>
        </p:nvSpPr>
        <p:spPr>
          <a:xfrm>
            <a:off x="3265002" y="1262375"/>
            <a:ext cx="67782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i="0" lang="en-US" sz="2700" u="none" cap="none" strike="noStrike">
                <a:solidFill>
                  <a:srgbClr val="C6BFEE"/>
                </a:solidFill>
                <a:latin typeface="Prompt Medium"/>
                <a:ea typeface="Prompt Medium"/>
                <a:cs typeface="Prompt Medium"/>
                <a:sym typeface="Prompt Medium"/>
              </a:rPr>
              <a:t>Classification Report Before Tuning</a:t>
            </a:r>
            <a:endParaRPr i="0" sz="2700" u="none" cap="none" strike="noStrike">
              <a:solidFill>
                <a:srgbClr val="C6BFEE"/>
              </a:solidFill>
              <a:latin typeface="Prompt Medium"/>
              <a:ea typeface="Prompt Medium"/>
              <a:cs typeface="Prompt Medium"/>
              <a:sym typeface="Prompt Medium"/>
            </a:endParaRPr>
          </a:p>
        </p:txBody>
      </p:sp>
      <p:sp>
        <p:nvSpPr>
          <p:cNvPr id="208" name="Google Shape;208;p26"/>
          <p:cNvSpPr txBox="1"/>
          <p:nvPr/>
        </p:nvSpPr>
        <p:spPr>
          <a:xfrm>
            <a:off x="10287038" y="2449750"/>
            <a:ext cx="3377400" cy="35733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Precision: 0.9583</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Accuracy:0.97076</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Recall:0.9682538</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F1 Score:0.960629</a:t>
            </a:r>
            <a:endParaRPr>
              <a:latin typeface="Roboto Medium"/>
              <a:ea typeface="Roboto Medium"/>
              <a:cs typeface="Roboto Medium"/>
              <a:sym typeface="Roboto Medium"/>
            </a:endParaRPr>
          </a:p>
        </p:txBody>
      </p:sp>
      <p:sp>
        <p:nvSpPr>
          <p:cNvPr id="209" name="Google Shape;209;p26"/>
          <p:cNvSpPr txBox="1"/>
          <p:nvPr/>
        </p:nvSpPr>
        <p:spPr>
          <a:xfrm>
            <a:off x="741025" y="6266225"/>
            <a:ext cx="13282200" cy="12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Inference: </a:t>
            </a:r>
            <a:r>
              <a:rPr i="0" lang="en-US" sz="2300" u="none" cap="none" strike="noStrike">
                <a:solidFill>
                  <a:schemeClr val="lt1"/>
                </a:solidFill>
                <a:latin typeface="Roboto"/>
                <a:ea typeface="Roboto"/>
                <a:cs typeface="Roboto"/>
                <a:sym typeface="Roboto"/>
              </a:rPr>
              <a:t>The model achieves exceptional performance with 97.1% accuracy, 96% recall, and 96.1% F1 score, indicating high reliability and effectiveness..</a:t>
            </a:r>
            <a:endParaRPr i="0" sz="2300" u="none" cap="none" strike="noStrike">
              <a:solidFill>
                <a:schemeClr val="lt1"/>
              </a:solidFill>
              <a:latin typeface="Roboto"/>
              <a:ea typeface="Roboto"/>
              <a:cs typeface="Roboto"/>
              <a:sym typeface="Roboto"/>
            </a:endParaRPr>
          </a:p>
        </p:txBody>
      </p:sp>
      <p:pic>
        <p:nvPicPr>
          <p:cNvPr id="210" name="Google Shape;210;p26"/>
          <p:cNvPicPr preferRelativeResize="0"/>
          <p:nvPr/>
        </p:nvPicPr>
        <p:blipFill rotWithShape="1">
          <a:blip r:embed="rId3">
            <a:alphaModFix/>
          </a:blip>
          <a:srcRect b="0" l="0" r="0" t="0"/>
          <a:stretch/>
        </p:blipFill>
        <p:spPr>
          <a:xfrm>
            <a:off x="3545562" y="2142417"/>
            <a:ext cx="6112788" cy="33916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6" name="Google Shape;216;p27"/>
          <p:cNvPicPr preferRelativeResize="0"/>
          <p:nvPr/>
        </p:nvPicPr>
        <p:blipFill rotWithShape="1">
          <a:blip r:embed="rId3">
            <a:alphaModFix/>
          </a:blip>
          <a:srcRect b="0" l="0" r="0" t="0"/>
          <a:stretch/>
        </p:blipFill>
        <p:spPr>
          <a:xfrm>
            <a:off x="9495375" y="1633000"/>
            <a:ext cx="4949375" cy="5415599"/>
          </a:xfrm>
          <a:prstGeom prst="rect">
            <a:avLst/>
          </a:prstGeom>
          <a:noFill/>
          <a:ln>
            <a:noFill/>
          </a:ln>
        </p:spPr>
      </p:pic>
      <p:sp>
        <p:nvSpPr>
          <p:cNvPr id="217" name="Google Shape;217;p27"/>
          <p:cNvSpPr txBox="1"/>
          <p:nvPr/>
        </p:nvSpPr>
        <p:spPr>
          <a:xfrm>
            <a:off x="562050" y="197200"/>
            <a:ext cx="13409700" cy="14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C6BFEE"/>
              </a:solidFill>
              <a:latin typeface="Prompt"/>
              <a:ea typeface="Prompt"/>
              <a:cs typeface="Prompt"/>
              <a:sym typeface="Prompt"/>
            </a:endParaRPr>
          </a:p>
          <a:p>
            <a:pPr indent="0" lvl="0" marL="0" marR="0" rtl="0" algn="ctr">
              <a:lnSpc>
                <a:spcPct val="115000"/>
              </a:lnSpc>
              <a:spcBef>
                <a:spcPts val="1400"/>
              </a:spcBef>
              <a:spcAft>
                <a:spcPts val="0"/>
              </a:spcAft>
              <a:buClr>
                <a:schemeClr val="dk1"/>
              </a:buClr>
              <a:buSzPts val="1100"/>
              <a:buFont typeface="Arial"/>
              <a:buNone/>
            </a:pPr>
            <a:r>
              <a:rPr b="1" i="0" lang="en-US" sz="3400" u="none" cap="none" strike="noStrike">
                <a:solidFill>
                  <a:srgbClr val="C6BFEE"/>
                </a:solidFill>
                <a:latin typeface="Prompt"/>
                <a:ea typeface="Prompt"/>
                <a:cs typeface="Prompt"/>
                <a:sym typeface="Prompt"/>
              </a:rPr>
              <a:t>Importance of Precision and Recall in Medical Diagnosis</a:t>
            </a:r>
            <a:endParaRPr i="0" sz="3600" u="none" cap="none" strike="noStrike">
              <a:solidFill>
                <a:srgbClr val="C6BFEE"/>
              </a:solidFill>
              <a:latin typeface="Prompt SemiBold"/>
              <a:ea typeface="Prompt SemiBold"/>
              <a:cs typeface="Prompt SemiBold"/>
              <a:sym typeface="Prompt SemiBold"/>
            </a:endParaRPr>
          </a:p>
        </p:txBody>
      </p:sp>
      <p:sp>
        <p:nvSpPr>
          <p:cNvPr id="218" name="Google Shape;218;p27"/>
          <p:cNvSpPr txBox="1"/>
          <p:nvPr/>
        </p:nvSpPr>
        <p:spPr>
          <a:xfrm>
            <a:off x="500725" y="1709200"/>
            <a:ext cx="8921700" cy="54156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1400"/>
              </a:spcBef>
              <a:spcAft>
                <a:spcPts val="0"/>
              </a:spcAft>
              <a:buClr>
                <a:srgbClr val="C6BFEE"/>
              </a:buClr>
              <a:buSzPts val="2400"/>
              <a:buFont typeface="Roboto Medium"/>
              <a:buChar char="●"/>
            </a:pPr>
            <a:r>
              <a:rPr i="0" lang="en-US" sz="2400" u="none" cap="none" strike="noStrike">
                <a:solidFill>
                  <a:srgbClr val="C6BFEE"/>
                </a:solidFill>
                <a:latin typeface="Roboto Medium"/>
                <a:ea typeface="Roboto Medium"/>
                <a:cs typeface="Roboto Medium"/>
                <a:sym typeface="Roboto Medium"/>
              </a:rPr>
              <a:t>Precision: Reducing Unnecessary Treatments</a:t>
            </a:r>
            <a:endParaRPr i="0" sz="24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patients diagnosed with a disease are likely to have it, avoiding unnecessary treatments and procedures.</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Recall: Identifying All Affected Patients</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most patients with the disease are identified, preventing missed diagnoses and enabling timely treatment.</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Balance of Precision and Recall</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Balancing both metrics is crucial to provide accurate, timely diagnosis and minimize harm from false positives and negatives, leading to better patient outcomes.</a:t>
            </a:r>
            <a:endParaRPr i="0" sz="2300" u="none" cap="none" strike="noStrike">
              <a:solidFill>
                <a:schemeClr val="lt1"/>
              </a:solidFill>
              <a:latin typeface="Roboto Medium"/>
              <a:ea typeface="Roboto Medium"/>
              <a:cs typeface="Roboto Medium"/>
              <a:sym typeface="Roboto Medium"/>
            </a:endParaRPr>
          </a:p>
          <a:p>
            <a:pPr indent="0" lvl="0" marL="457200" marR="0" rtl="0" algn="l">
              <a:lnSpc>
                <a:spcPct val="115000"/>
              </a:lnSpc>
              <a:spcBef>
                <a:spcPts val="120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228600" lvl="0" marL="45720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p:nvPr/>
        </p:nvSpPr>
        <p:spPr>
          <a:xfrm>
            <a:off x="837724" y="654368"/>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400" u="none" cap="none" strike="noStrike">
                <a:solidFill>
                  <a:srgbClr val="C6BFEE"/>
                </a:solidFill>
                <a:latin typeface="Prompt Medium"/>
                <a:ea typeface="Prompt Medium"/>
                <a:cs typeface="Prompt Medium"/>
                <a:sym typeface="Prompt Medium"/>
              </a:rPr>
              <a:t>Optimizing the Number of Estimators and Learning Rate</a:t>
            </a:r>
            <a:endParaRPr i="0" sz="4400" u="none" cap="none" strike="noStrike">
              <a:solidFill>
                <a:srgbClr val="C6BFEE"/>
              </a:solidFill>
              <a:latin typeface="Prompt Medium"/>
              <a:ea typeface="Prompt Medium"/>
              <a:cs typeface="Prompt Medium"/>
              <a:sym typeface="Prompt Medium"/>
            </a:endParaRPr>
          </a:p>
        </p:txBody>
      </p:sp>
      <p:sp>
        <p:nvSpPr>
          <p:cNvPr id="225" name="Google Shape;225;p28"/>
          <p:cNvSpPr/>
          <p:nvPr/>
        </p:nvSpPr>
        <p:spPr>
          <a:xfrm>
            <a:off x="837724" y="2757665"/>
            <a:ext cx="34197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Number of Estimators</a:t>
            </a:r>
            <a:endParaRPr i="0" sz="2600" u="none" cap="none" strike="noStrike">
              <a:solidFill>
                <a:srgbClr val="C6BFEE"/>
              </a:solidFill>
              <a:latin typeface="Roboto Medium"/>
              <a:ea typeface="Roboto Medium"/>
              <a:cs typeface="Roboto Medium"/>
              <a:sym typeface="Roboto Medium"/>
            </a:endParaRPr>
          </a:p>
        </p:txBody>
      </p:sp>
      <p:sp>
        <p:nvSpPr>
          <p:cNvPr id="226" name="Google Shape;226;p28"/>
          <p:cNvSpPr/>
          <p:nvPr/>
        </p:nvSpPr>
        <p:spPr>
          <a:xfrm>
            <a:off x="8239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weak learners (estimators) in AdaBoost is a crucial hyperparameter. Increasing the number can improve model complexity but may also lead to overfitting.</a:t>
            </a:r>
            <a:endParaRPr i="0" sz="2000" u="none" cap="none" strike="noStrike">
              <a:solidFill>
                <a:srgbClr val="000000"/>
              </a:solidFill>
              <a:latin typeface="Roboto Medium"/>
              <a:ea typeface="Roboto Medium"/>
              <a:cs typeface="Roboto Medium"/>
              <a:sym typeface="Roboto Medium"/>
            </a:endParaRPr>
          </a:p>
        </p:txBody>
      </p:sp>
      <p:sp>
        <p:nvSpPr>
          <p:cNvPr id="227" name="Google Shape;227;p28"/>
          <p:cNvSpPr/>
          <p:nvPr/>
        </p:nvSpPr>
        <p:spPr>
          <a:xfrm>
            <a:off x="5272088" y="275766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Learning Rate</a:t>
            </a:r>
            <a:endParaRPr i="0" sz="2600" u="none" cap="none" strike="noStrike">
              <a:solidFill>
                <a:srgbClr val="C6BFEE"/>
              </a:solidFill>
              <a:latin typeface="Roboto Medium"/>
              <a:ea typeface="Roboto Medium"/>
              <a:cs typeface="Roboto Medium"/>
              <a:sym typeface="Roboto Medium"/>
            </a:endParaRPr>
          </a:p>
        </p:txBody>
      </p:sp>
      <p:sp>
        <p:nvSpPr>
          <p:cNvPr id="228" name="Google Shape;228;p28"/>
          <p:cNvSpPr/>
          <p:nvPr/>
        </p:nvSpPr>
        <p:spPr>
          <a:xfrm>
            <a:off x="52054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learning rate determines how quickly the model updates its parameters during training. Adjusting this parameter can have a significant impact on convergence and final performance.</a:t>
            </a:r>
            <a:endParaRPr i="0" sz="2000" u="none" cap="none" strike="noStrike">
              <a:solidFill>
                <a:srgbClr val="000000"/>
              </a:solidFill>
              <a:latin typeface="Roboto Medium"/>
              <a:ea typeface="Roboto Medium"/>
              <a:cs typeface="Roboto Medium"/>
              <a:sym typeface="Roboto Medium"/>
            </a:endParaRPr>
          </a:p>
        </p:txBody>
      </p:sp>
      <p:sp>
        <p:nvSpPr>
          <p:cNvPr id="229" name="Google Shape;229;p28"/>
          <p:cNvSpPr/>
          <p:nvPr/>
        </p:nvSpPr>
        <p:spPr>
          <a:xfrm>
            <a:off x="9801701" y="275766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Interdependence</a:t>
            </a:r>
            <a:endParaRPr i="0" sz="2600" u="none" cap="none" strike="noStrike">
              <a:solidFill>
                <a:srgbClr val="C6BFEE"/>
              </a:solidFill>
              <a:latin typeface="Roboto Medium"/>
              <a:ea typeface="Roboto Medium"/>
              <a:cs typeface="Roboto Medium"/>
              <a:sym typeface="Roboto Medium"/>
            </a:endParaRPr>
          </a:p>
        </p:txBody>
      </p:sp>
      <p:sp>
        <p:nvSpPr>
          <p:cNvPr id="230" name="Google Shape;230;p28"/>
          <p:cNvSpPr/>
          <p:nvPr/>
        </p:nvSpPr>
        <p:spPr>
          <a:xfrm>
            <a:off x="9801701" y="3537704"/>
            <a:ext cx="39285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estimators and learning rate are interdependent - the optimal values for one depend on the other. Careful tuning is required to find the right balance.</a:t>
            </a:r>
            <a:endParaRPr i="0" sz="2000" u="none" cap="none" strike="noStrike">
              <a:solidFill>
                <a:srgbClr val="000000"/>
              </a:solidFill>
              <a:latin typeface="Roboto Medium"/>
              <a:ea typeface="Roboto Medium"/>
              <a:cs typeface="Roboto Medium"/>
              <a:sym typeface="Roboto Medium"/>
            </a:endParaRPr>
          </a:p>
        </p:txBody>
      </p:sp>
      <p:sp>
        <p:nvSpPr>
          <p:cNvPr id="231" name="Google Shape;231;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8"/>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preencoded.png" id="239" name="Google Shape;239;p29"/>
          <p:cNvPicPr preferRelativeResize="0"/>
          <p:nvPr/>
        </p:nvPicPr>
        <p:blipFill rotWithShape="1">
          <a:blip r:embed="rId3">
            <a:alphaModFix/>
          </a:blip>
          <a:srcRect b="0" l="0" r="0" t="0"/>
          <a:stretch/>
        </p:blipFill>
        <p:spPr>
          <a:xfrm>
            <a:off x="0" y="0"/>
            <a:ext cx="5486400" cy="8230910"/>
          </a:xfrm>
          <a:prstGeom prst="rect">
            <a:avLst/>
          </a:prstGeom>
          <a:noFill/>
          <a:ln>
            <a:noFill/>
          </a:ln>
        </p:spPr>
      </p:pic>
      <p:sp>
        <p:nvSpPr>
          <p:cNvPr id="240" name="Google Shape;240;p29"/>
          <p:cNvSpPr/>
          <p:nvPr/>
        </p:nvSpPr>
        <p:spPr>
          <a:xfrm>
            <a:off x="6188869" y="551855"/>
            <a:ext cx="7739062" cy="118038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3700"/>
              <a:buFont typeface="Arial"/>
              <a:buNone/>
            </a:pPr>
            <a:r>
              <a:rPr i="0" lang="en-US" sz="3700" u="none" cap="none" strike="noStrike">
                <a:solidFill>
                  <a:srgbClr val="C6BFEE"/>
                </a:solidFill>
                <a:latin typeface="Prompt Medium"/>
                <a:ea typeface="Prompt Medium"/>
                <a:cs typeface="Prompt Medium"/>
                <a:sym typeface="Prompt Medium"/>
              </a:rPr>
              <a:t>Grid Search for Optimal Hyperparameters</a:t>
            </a:r>
            <a:endParaRPr i="0" sz="3700" u="none" cap="none" strike="noStrike">
              <a:solidFill>
                <a:srgbClr val="C6BFEE"/>
              </a:solidFill>
              <a:latin typeface="Prompt Medium"/>
              <a:ea typeface="Prompt Medium"/>
              <a:cs typeface="Prompt Medium"/>
              <a:sym typeface="Prompt Medium"/>
            </a:endParaRPr>
          </a:p>
        </p:txBody>
      </p:sp>
      <p:sp>
        <p:nvSpPr>
          <p:cNvPr id="241" name="Google Shape;241;p29"/>
          <p:cNvSpPr/>
          <p:nvPr/>
        </p:nvSpPr>
        <p:spPr>
          <a:xfrm>
            <a:off x="6478429" y="2033230"/>
            <a:ext cx="22860" cy="4777859"/>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692741" y="2473285"/>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264116" y="2258973"/>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434614" y="2343031"/>
            <a:ext cx="11049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1</a:t>
            </a:r>
            <a:endParaRPr b="0" i="0" sz="2200" u="none" cap="none" strike="noStrike">
              <a:solidFill>
                <a:srgbClr val="000000"/>
              </a:solidFill>
              <a:latin typeface="Calibri"/>
              <a:ea typeface="Calibri"/>
              <a:cs typeface="Calibri"/>
              <a:sym typeface="Calibri"/>
            </a:endParaRPr>
          </a:p>
        </p:txBody>
      </p:sp>
      <p:sp>
        <p:nvSpPr>
          <p:cNvPr id="245" name="Google Shape;245;p29"/>
          <p:cNvSpPr/>
          <p:nvPr/>
        </p:nvSpPr>
        <p:spPr>
          <a:xfrm>
            <a:off x="7593673" y="2310050"/>
            <a:ext cx="3251400" cy="2952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Define Search Space</a:t>
            </a:r>
            <a:endParaRPr i="0" sz="2400" u="none" cap="none" strike="noStrike">
              <a:solidFill>
                <a:srgbClr val="C6BFEE"/>
              </a:solidFill>
              <a:latin typeface="Roboto Medium"/>
              <a:ea typeface="Roboto Medium"/>
              <a:cs typeface="Roboto Medium"/>
              <a:sym typeface="Roboto Medium"/>
            </a:endParaRPr>
          </a:p>
        </p:txBody>
      </p:sp>
      <p:sp>
        <p:nvSpPr>
          <p:cNvPr id="246" name="Google Shape;246;p29"/>
          <p:cNvSpPr/>
          <p:nvPr/>
        </p:nvSpPr>
        <p:spPr>
          <a:xfrm>
            <a:off x="7593687" y="2725460"/>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Identify the relevant hyperparameters and define a range of possible values to explore.</a:t>
            </a:r>
            <a:endParaRPr i="0" sz="1800" u="none" cap="none" strike="noStrike">
              <a:solidFill>
                <a:srgbClr val="000000"/>
              </a:solidFill>
              <a:latin typeface="Roboto Medium"/>
              <a:ea typeface="Roboto Medium"/>
              <a:cs typeface="Roboto Medium"/>
              <a:sym typeface="Roboto Medium"/>
            </a:endParaRPr>
          </a:p>
        </p:txBody>
      </p:sp>
      <p:sp>
        <p:nvSpPr>
          <p:cNvPr id="247" name="Google Shape;247;p29"/>
          <p:cNvSpPr/>
          <p:nvPr/>
        </p:nvSpPr>
        <p:spPr>
          <a:xfrm>
            <a:off x="6692741" y="4132778"/>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264116" y="3918466"/>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6401395" y="4002524"/>
            <a:ext cx="176808"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2</a:t>
            </a:r>
            <a:endParaRPr b="0" i="0" sz="2200" u="none" cap="none" strike="noStrike">
              <a:solidFill>
                <a:srgbClr val="000000"/>
              </a:solidFill>
              <a:latin typeface="Calibri"/>
              <a:ea typeface="Calibri"/>
              <a:cs typeface="Calibri"/>
              <a:sym typeface="Calibri"/>
            </a:endParaRPr>
          </a:p>
        </p:txBody>
      </p:sp>
      <p:sp>
        <p:nvSpPr>
          <p:cNvPr id="250" name="Google Shape;250;p29"/>
          <p:cNvSpPr/>
          <p:nvPr/>
        </p:nvSpPr>
        <p:spPr>
          <a:xfrm>
            <a:off x="7593687" y="3969544"/>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Construct Grid</a:t>
            </a:r>
            <a:endParaRPr i="0" sz="2400" u="none" cap="none" strike="noStrike">
              <a:solidFill>
                <a:srgbClr val="C6BFEE"/>
              </a:solidFill>
              <a:latin typeface="Roboto Medium"/>
              <a:ea typeface="Roboto Medium"/>
              <a:cs typeface="Roboto Medium"/>
              <a:sym typeface="Roboto Medium"/>
            </a:endParaRPr>
          </a:p>
        </p:txBody>
      </p:sp>
      <p:sp>
        <p:nvSpPr>
          <p:cNvPr id="251" name="Google Shape;251;p29"/>
          <p:cNvSpPr/>
          <p:nvPr/>
        </p:nvSpPr>
        <p:spPr>
          <a:xfrm>
            <a:off x="7593687" y="4384953"/>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Create a grid of all possible combinations of the hyperparameter values.</a:t>
            </a:r>
            <a:endParaRPr i="0" sz="1800" u="none" cap="none" strike="noStrike">
              <a:solidFill>
                <a:srgbClr val="000000"/>
              </a:solidFill>
              <a:latin typeface="Roboto Medium"/>
              <a:ea typeface="Roboto Medium"/>
              <a:cs typeface="Roboto Medium"/>
              <a:sym typeface="Roboto Medium"/>
            </a:endParaRPr>
          </a:p>
        </p:txBody>
      </p:sp>
      <p:sp>
        <p:nvSpPr>
          <p:cNvPr id="252" name="Google Shape;252;p29"/>
          <p:cNvSpPr/>
          <p:nvPr/>
        </p:nvSpPr>
        <p:spPr>
          <a:xfrm>
            <a:off x="6692741" y="5792272"/>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6264116" y="5577959"/>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6399014" y="5662017"/>
            <a:ext cx="18157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3</a:t>
            </a:r>
            <a:endParaRPr b="0" i="0" sz="2200" u="none" cap="none" strike="noStrike">
              <a:solidFill>
                <a:srgbClr val="000000"/>
              </a:solidFill>
              <a:latin typeface="Calibri"/>
              <a:ea typeface="Calibri"/>
              <a:cs typeface="Calibri"/>
              <a:sym typeface="Calibri"/>
            </a:endParaRPr>
          </a:p>
        </p:txBody>
      </p:sp>
      <p:sp>
        <p:nvSpPr>
          <p:cNvPr id="255" name="Google Shape;255;p29"/>
          <p:cNvSpPr/>
          <p:nvPr/>
        </p:nvSpPr>
        <p:spPr>
          <a:xfrm>
            <a:off x="7593687" y="5629037"/>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Evaluate Grid</a:t>
            </a:r>
            <a:endParaRPr i="0" sz="2400" u="none" cap="none" strike="noStrike">
              <a:solidFill>
                <a:srgbClr val="C6BFEE"/>
              </a:solidFill>
              <a:latin typeface="Roboto Medium"/>
              <a:ea typeface="Roboto Medium"/>
              <a:cs typeface="Roboto Medium"/>
              <a:sym typeface="Roboto Medium"/>
            </a:endParaRPr>
          </a:p>
        </p:txBody>
      </p:sp>
      <p:sp>
        <p:nvSpPr>
          <p:cNvPr id="256" name="Google Shape;256;p29"/>
          <p:cNvSpPr/>
          <p:nvPr/>
        </p:nvSpPr>
        <p:spPr>
          <a:xfrm>
            <a:off x="7593687" y="6044446"/>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Train the AdaBoost model for each combination of hyperparameters and evaluate the performance.</a:t>
            </a:r>
            <a:endParaRPr i="0" sz="1800" u="none" cap="none" strike="noStrike">
              <a:solidFill>
                <a:srgbClr val="000000"/>
              </a:solidFill>
              <a:latin typeface="Roboto Medium"/>
              <a:ea typeface="Roboto Medium"/>
              <a:cs typeface="Roboto Medium"/>
              <a:sym typeface="Roboto Medium"/>
            </a:endParaRPr>
          </a:p>
        </p:txBody>
      </p:sp>
      <p:sp>
        <p:nvSpPr>
          <p:cNvPr id="257" name="Google Shape;257;p29"/>
          <p:cNvSpPr/>
          <p:nvPr/>
        </p:nvSpPr>
        <p:spPr>
          <a:xfrm>
            <a:off x="6188869" y="7036832"/>
            <a:ext cx="7739062"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The optimal hyperparameters will be the combination that yields the best performance on the evaluation metric, such as accuracy or F1-score.</a:t>
            </a:r>
            <a:endParaRPr i="0" sz="1800" u="none" cap="none" strike="noStrike">
              <a:solidFill>
                <a:srgbClr val="000000"/>
              </a:solidFill>
              <a:latin typeface="Roboto Medium"/>
              <a:ea typeface="Roboto Medium"/>
              <a:cs typeface="Roboto Medium"/>
              <a:sym typeface="Roboto Medium"/>
            </a:endParaRPr>
          </a:p>
        </p:txBody>
      </p:sp>
      <p:sp>
        <p:nvSpPr>
          <p:cNvPr id="258" name="Google Shape;258;p29"/>
          <p:cNvSpPr/>
          <p:nvPr/>
        </p:nvSpPr>
        <p:spPr>
          <a:xfrm>
            <a:off x="12796501" y="7779403"/>
            <a:ext cx="1833900" cy="4515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29"/>
          <p:cNvSpPr/>
          <p:nvPr/>
        </p:nvSpPr>
        <p:spPr>
          <a:xfrm>
            <a:off x="12904550" y="7749500"/>
            <a:ext cx="1680600" cy="4515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nvSpPr>
        <p:spPr>
          <a:xfrm>
            <a:off x="404176" y="574079"/>
            <a:ext cx="7315200" cy="515700"/>
          </a:xfrm>
          <a:prstGeom prst="rect">
            <a:avLst/>
          </a:prstGeom>
          <a:noFill/>
          <a:ln>
            <a:noFill/>
          </a:ln>
        </p:spPr>
        <p:txBody>
          <a:bodyPr anchorCtr="0" anchor="t" bIns="45700" lIns="91425" spcFirstLastPara="1" rIns="91425" wrap="square" tIns="45700">
            <a:spAutoFit/>
          </a:bodyPr>
          <a:lstStyle/>
          <a:p>
            <a:pPr indent="0" lvl="0" marL="0" marR="0" rtl="0" algn="l">
              <a:lnSpc>
                <a:spcPct val="98214"/>
              </a:lnSpc>
              <a:spcBef>
                <a:spcPts val="0"/>
              </a:spcBef>
              <a:spcAft>
                <a:spcPts val="0"/>
              </a:spcAft>
              <a:buClr>
                <a:srgbClr val="FFFFFF"/>
              </a:buClr>
              <a:buSzPts val="2800"/>
              <a:buFont typeface="Arial"/>
              <a:buNone/>
            </a:pPr>
            <a:r>
              <a:rPr i="0" lang="en-US" sz="2800" u="none" cap="none" strike="noStrike">
                <a:solidFill>
                  <a:srgbClr val="C6BFEE"/>
                </a:solidFill>
                <a:latin typeface="Prompt Medium"/>
                <a:ea typeface="Prompt Medium"/>
                <a:cs typeface="Prompt Medium"/>
                <a:sym typeface="Prompt Medium"/>
              </a:rPr>
              <a:t>Confusion Matrix After Hyper tuning:</a:t>
            </a:r>
            <a:endParaRPr i="0" sz="2800" u="none" cap="none" strike="noStrike">
              <a:solidFill>
                <a:srgbClr val="C6BFEE"/>
              </a:solidFill>
              <a:latin typeface="Prompt Medium"/>
              <a:ea typeface="Prompt Medium"/>
              <a:cs typeface="Prompt Medium"/>
              <a:sym typeface="Prompt Medium"/>
            </a:endParaRPr>
          </a:p>
        </p:txBody>
      </p:sp>
      <p:sp>
        <p:nvSpPr>
          <p:cNvPr id="265" name="Google Shape;265;p30"/>
          <p:cNvSpPr txBox="1"/>
          <p:nvPr/>
        </p:nvSpPr>
        <p:spPr>
          <a:xfrm>
            <a:off x="7157877" y="1336079"/>
            <a:ext cx="7315200" cy="939000"/>
          </a:xfrm>
          <a:prstGeom prst="rect">
            <a:avLst/>
          </a:prstGeom>
          <a:noFill/>
          <a:ln>
            <a:noFill/>
          </a:ln>
        </p:spPr>
        <p:txBody>
          <a:bodyPr anchorCtr="0" anchor="t" bIns="45700" lIns="91425" spcFirstLastPara="1" rIns="91425" wrap="square" tIns="45700">
            <a:spAutoFit/>
          </a:bodyPr>
          <a:lstStyle/>
          <a:p>
            <a:pPr indent="0" lvl="0" marL="0" marR="0" rtl="0" algn="l">
              <a:lnSpc>
                <a:spcPct val="98214"/>
              </a:lnSpc>
              <a:spcBef>
                <a:spcPts val="0"/>
              </a:spcBef>
              <a:spcAft>
                <a:spcPts val="0"/>
              </a:spcAft>
              <a:buClr>
                <a:srgbClr val="FFFFFF"/>
              </a:buClr>
              <a:buSzPts val="2800"/>
              <a:buFont typeface="Arial"/>
              <a:buNone/>
            </a:pPr>
            <a:r>
              <a:rPr i="0" lang="en-US" sz="2800" u="none" cap="none" strike="noStrike">
                <a:solidFill>
                  <a:srgbClr val="C6BFEE"/>
                </a:solidFill>
                <a:latin typeface="Prompt Medium"/>
                <a:ea typeface="Prompt Medium"/>
                <a:cs typeface="Prompt Medium"/>
                <a:sym typeface="Prompt Medium"/>
              </a:rPr>
              <a:t>Performance Metrics  After  using  Best Parameters:</a:t>
            </a:r>
            <a:endParaRPr i="0" sz="2800" u="none" cap="none" strike="noStrike">
              <a:solidFill>
                <a:srgbClr val="C6BFEE"/>
              </a:solidFill>
              <a:latin typeface="Prompt Medium"/>
              <a:ea typeface="Prompt Medium"/>
              <a:cs typeface="Prompt Medium"/>
              <a:sym typeface="Prompt Medium"/>
            </a:endParaRPr>
          </a:p>
        </p:txBody>
      </p:sp>
      <p:pic>
        <p:nvPicPr>
          <p:cNvPr id="266" name="Google Shape;266;p30"/>
          <p:cNvPicPr preferRelativeResize="0"/>
          <p:nvPr/>
        </p:nvPicPr>
        <p:blipFill rotWithShape="1">
          <a:blip r:embed="rId3">
            <a:alphaModFix/>
          </a:blip>
          <a:srcRect b="0" l="0" r="0" t="0"/>
          <a:stretch/>
        </p:blipFill>
        <p:spPr>
          <a:xfrm>
            <a:off x="261602" y="1707321"/>
            <a:ext cx="6482099" cy="5043558"/>
          </a:xfrm>
          <a:prstGeom prst="rect">
            <a:avLst/>
          </a:prstGeom>
          <a:noFill/>
          <a:ln>
            <a:noFill/>
          </a:ln>
        </p:spPr>
      </p:pic>
      <p:pic>
        <p:nvPicPr>
          <p:cNvPr id="267" name="Google Shape;267;p30"/>
          <p:cNvPicPr preferRelativeResize="0"/>
          <p:nvPr/>
        </p:nvPicPr>
        <p:blipFill rotWithShape="1">
          <a:blip r:embed="rId4">
            <a:alphaModFix/>
          </a:blip>
          <a:srcRect b="0" l="0" r="0" t="0"/>
          <a:stretch/>
        </p:blipFill>
        <p:spPr>
          <a:xfrm>
            <a:off x="8100605" y="2771775"/>
            <a:ext cx="5839640" cy="2686050"/>
          </a:xfrm>
          <a:prstGeom prst="rect">
            <a:avLst/>
          </a:prstGeom>
          <a:noFill/>
          <a:ln>
            <a:noFill/>
          </a:ln>
        </p:spPr>
      </p:pic>
      <p:sp>
        <p:nvSpPr>
          <p:cNvPr id="268" name="Google Shape;268;p30"/>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30"/>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3"/>
          <p:cNvSpPr/>
          <p:nvPr/>
        </p:nvSpPr>
        <p:spPr>
          <a:xfrm>
            <a:off x="264750" y="310250"/>
            <a:ext cx="8982900" cy="1031400"/>
          </a:xfrm>
          <a:prstGeom prst="rect">
            <a:avLst/>
          </a:prstGeom>
          <a:noFill/>
          <a:ln>
            <a:noFill/>
          </a:ln>
        </p:spPr>
        <p:txBody>
          <a:bodyPr anchorCtr="0" anchor="t" bIns="0" lIns="0" spcFirstLastPara="1" rIns="0" wrap="square" tIns="0">
            <a:noAutofit/>
          </a:bodyPr>
          <a:lstStyle/>
          <a:p>
            <a:pPr indent="0" lvl="0" marL="0" marR="0" rtl="0" algn="ctr">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PROBLEM STATEMENT</a:t>
            </a:r>
            <a:endParaRPr b="0" i="0" sz="5000" u="none" cap="none" strike="noStrike">
              <a:solidFill>
                <a:srgbClr val="000000"/>
              </a:solidFill>
              <a:latin typeface="Arial"/>
              <a:ea typeface="Arial"/>
              <a:cs typeface="Arial"/>
              <a:sym typeface="Arial"/>
            </a:endParaRPr>
          </a:p>
        </p:txBody>
      </p:sp>
      <p:sp>
        <p:nvSpPr>
          <p:cNvPr id="51" name="Google Shape;51;p13"/>
          <p:cNvSpPr/>
          <p:nvPr/>
        </p:nvSpPr>
        <p:spPr>
          <a:xfrm>
            <a:off x="264750" y="1341650"/>
            <a:ext cx="9396900" cy="60876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remains one of the most prevalent cancers worldwide, with early detection being essential for effective treatment and improved survival rates. However, manual diagnosis </a:t>
            </a:r>
            <a:r>
              <a:rPr lang="en-US" sz="2200">
                <a:solidFill>
                  <a:srgbClr val="DAD8E9"/>
                </a:solidFill>
                <a:latin typeface="Roboto Medium"/>
                <a:ea typeface="Roboto Medium"/>
                <a:cs typeface="Roboto Medium"/>
                <a:sym typeface="Roboto Medium"/>
              </a:rPr>
              <a:t>by</a:t>
            </a:r>
            <a:r>
              <a:rPr i="0" lang="en-US" sz="2200" u="none" cap="none" strike="noStrike">
                <a:solidFill>
                  <a:srgbClr val="DAD8E9"/>
                </a:solidFill>
                <a:latin typeface="Roboto Medium"/>
                <a:ea typeface="Roboto Medium"/>
                <a:cs typeface="Roboto Medium"/>
                <a:sym typeface="Roboto Medium"/>
              </a:rPr>
              <a:t> traditional</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methods is time-consuming and lack precision due to human error.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sz="2200">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rPr i="0" lang="en-US" sz="2200" u="none" cap="none" strike="noStrike">
                <a:solidFill>
                  <a:srgbClr val="DAD8E9"/>
                </a:solidFill>
                <a:latin typeface="Roboto Medium"/>
                <a:ea typeface="Roboto Medium"/>
                <a:cs typeface="Roboto Medium"/>
                <a:sym typeface="Roboto Medium"/>
              </a:rPr>
              <a:t>This project aims to leverage machine learning, specifically the AdaBoost classifier, to develop a reliable and accurate model for distinguishing between benign and malignant breast tumors. By analyzing features from</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widely-used breast cancer dataset, the goal is to enhance diagnostic accuracy and support healthcare professionals in making timely, data-driven decisions for patient care.</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i="0" sz="2200" u="none" cap="none" strike="noStrike">
              <a:solidFill>
                <a:srgbClr val="DAD8E9"/>
              </a:solidFill>
              <a:latin typeface="Roboto Medium"/>
              <a:ea typeface="Roboto Medium"/>
              <a:cs typeface="Roboto Medium"/>
              <a:sym typeface="Roboto Medium"/>
            </a:endParaRPr>
          </a:p>
        </p:txBody>
      </p:sp>
      <p:pic>
        <p:nvPicPr>
          <p:cNvPr id="52" name="Google Shape;52;p13"/>
          <p:cNvPicPr preferRelativeResize="0"/>
          <p:nvPr/>
        </p:nvPicPr>
        <p:blipFill rotWithShape="1">
          <a:blip r:embed="rId3">
            <a:alphaModFix/>
          </a:blip>
          <a:srcRect b="0" l="0" r="0" t="0"/>
          <a:stretch/>
        </p:blipFill>
        <p:spPr>
          <a:xfrm>
            <a:off x="9548600" y="540600"/>
            <a:ext cx="5081800" cy="6470919"/>
          </a:xfrm>
          <a:prstGeom prst="rect">
            <a:avLst/>
          </a:prstGeom>
          <a:noFill/>
          <a:ln>
            <a:noFill/>
          </a:ln>
        </p:spPr>
      </p:pic>
      <p:sp>
        <p:nvSpPr>
          <p:cNvPr id="53" name="Google Shape;53;p1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p:nvPr/>
        </p:nvSpPr>
        <p:spPr>
          <a:xfrm>
            <a:off x="837725" y="571175"/>
            <a:ext cx="10044900" cy="67650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FFFFFF"/>
              </a:buClr>
              <a:buSzPts val="2800"/>
              <a:buFont typeface="Arial"/>
              <a:buNone/>
            </a:pPr>
            <a:r>
              <a:rPr i="0" lang="en-US" sz="3200" u="none" cap="none" strike="noStrike">
                <a:solidFill>
                  <a:srgbClr val="C6BFEE"/>
                </a:solidFill>
                <a:latin typeface="Prompt Medium"/>
                <a:ea typeface="Prompt Medium"/>
                <a:cs typeface="Prompt Medium"/>
                <a:sym typeface="Prompt Medium"/>
              </a:rPr>
              <a:t>Extracting and Visualizing Important Features</a:t>
            </a:r>
            <a:endParaRPr i="0" sz="3200" u="none" cap="none" strike="noStrike">
              <a:solidFill>
                <a:srgbClr val="C6BFEE"/>
              </a:solidFill>
              <a:latin typeface="Prompt Medium"/>
              <a:ea typeface="Prompt Medium"/>
              <a:cs typeface="Prompt Medium"/>
              <a:sym typeface="Prompt Medium"/>
            </a:endParaRPr>
          </a:p>
        </p:txBody>
      </p:sp>
      <p:sp>
        <p:nvSpPr>
          <p:cNvPr id="276" name="Google Shape;276;p31"/>
          <p:cNvSpPr/>
          <p:nvPr/>
        </p:nvSpPr>
        <p:spPr>
          <a:xfrm>
            <a:off x="9887825" y="1247675"/>
            <a:ext cx="4321500" cy="5951700"/>
          </a:xfrm>
          <a:prstGeom prst="rect">
            <a:avLst/>
          </a:prstGeom>
          <a:noFill/>
          <a:ln>
            <a:noFill/>
          </a:ln>
        </p:spPr>
        <p:txBody>
          <a:bodyPr anchorCtr="0" anchor="t" bIns="0" lIns="0" spcFirstLastPara="1" rIns="0" wrap="square" tIns="0">
            <a:noAutofit/>
          </a:bodyPr>
          <a:lstStyle/>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Identifying and understanding the most salient features within a dataset is a crucial first step in effective data analysis. </a:t>
            </a:r>
            <a:endParaRPr sz="2400">
              <a:solidFill>
                <a:srgbClr val="D9E1FF"/>
              </a:solidFill>
              <a:latin typeface="Roboto Medium"/>
              <a:ea typeface="Roboto Medium"/>
              <a:cs typeface="Roboto Medium"/>
              <a:sym typeface="Roboto Medium"/>
            </a:endParaRPr>
          </a:p>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This presentation will explore techniques for extracting and visualizing the key drivers and patterns that lie at the heart of your data.</a:t>
            </a:r>
            <a:endParaRPr i="0" sz="2400" u="none" cap="none" strike="noStrike">
              <a:solidFill>
                <a:srgbClr val="000000"/>
              </a:solidFill>
              <a:latin typeface="Roboto Medium"/>
              <a:ea typeface="Roboto Medium"/>
              <a:cs typeface="Roboto Medium"/>
              <a:sym typeface="Roboto Medium"/>
            </a:endParaRPr>
          </a:p>
        </p:txBody>
      </p:sp>
      <p:pic>
        <p:nvPicPr>
          <p:cNvPr id="277" name="Google Shape;277;p31"/>
          <p:cNvPicPr preferRelativeResize="0"/>
          <p:nvPr/>
        </p:nvPicPr>
        <p:blipFill>
          <a:blip r:embed="rId3">
            <a:alphaModFix/>
          </a:blip>
          <a:stretch>
            <a:fillRect/>
          </a:stretch>
        </p:blipFill>
        <p:spPr>
          <a:xfrm>
            <a:off x="837725" y="1247675"/>
            <a:ext cx="8719444" cy="6180324"/>
          </a:xfrm>
          <a:prstGeom prst="rect">
            <a:avLst/>
          </a:prstGeom>
          <a:noFill/>
          <a:ln>
            <a:noFill/>
          </a:ln>
        </p:spPr>
      </p:pic>
      <p:sp>
        <p:nvSpPr>
          <p:cNvPr id="278" name="Google Shape;278;p31"/>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31"/>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837724" y="1911191"/>
            <a:ext cx="1143571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Understanding ROC Curves and AUC</a:t>
            </a:r>
            <a:endParaRPr i="0" sz="4800" u="none" cap="none" strike="noStrike">
              <a:solidFill>
                <a:srgbClr val="C6BFEE"/>
              </a:solidFill>
              <a:latin typeface="Prompt Medium"/>
              <a:ea typeface="Prompt Medium"/>
              <a:cs typeface="Prompt Medium"/>
              <a:sym typeface="Prompt Medium"/>
            </a:endParaRPr>
          </a:p>
        </p:txBody>
      </p:sp>
      <p:sp>
        <p:nvSpPr>
          <p:cNvPr id="286" name="Google Shape;286;p32"/>
          <p:cNvSpPr/>
          <p:nvPr/>
        </p:nvSpPr>
        <p:spPr>
          <a:xfrm>
            <a:off x="837724"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ROC Curves</a:t>
            </a:r>
            <a:endParaRPr i="0" sz="2400" u="none" cap="none" strike="noStrike">
              <a:solidFill>
                <a:srgbClr val="C6BFEE"/>
              </a:solidFill>
              <a:latin typeface="Roboto Medium"/>
              <a:ea typeface="Roboto Medium"/>
              <a:cs typeface="Roboto Medium"/>
              <a:sym typeface="Roboto Medium"/>
            </a:endParaRPr>
          </a:p>
        </p:txBody>
      </p:sp>
      <p:sp>
        <p:nvSpPr>
          <p:cNvPr id="287" name="Google Shape;287;p32"/>
          <p:cNvSpPr/>
          <p:nvPr/>
        </p:nvSpPr>
        <p:spPr>
          <a:xfrm>
            <a:off x="837724" y="3804761"/>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Receiver Operating Characteristic (ROC) curve is a graphical tool that illustrates the diagnostic ability of a binary classifier system as its discrimination threshold is varied.</a:t>
            </a:r>
            <a:endParaRPr i="0" sz="2000" u="none" cap="none" strike="noStrike">
              <a:solidFill>
                <a:srgbClr val="000000"/>
              </a:solidFill>
              <a:latin typeface="Roboto Medium"/>
              <a:ea typeface="Roboto Medium"/>
              <a:cs typeface="Roboto Medium"/>
              <a:sym typeface="Roboto Medium"/>
            </a:endParaRPr>
          </a:p>
        </p:txBody>
      </p:sp>
      <p:sp>
        <p:nvSpPr>
          <p:cNvPr id="288" name="Google Shape;288;p32"/>
          <p:cNvSpPr/>
          <p:nvPr/>
        </p:nvSpPr>
        <p:spPr>
          <a:xfrm>
            <a:off x="5357813"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AUC</a:t>
            </a:r>
            <a:endParaRPr i="0" sz="2400" u="none" cap="none" strike="noStrike">
              <a:solidFill>
                <a:srgbClr val="C6BFEE"/>
              </a:solidFill>
              <a:latin typeface="Roboto Medium"/>
              <a:ea typeface="Roboto Medium"/>
              <a:cs typeface="Roboto Medium"/>
              <a:sym typeface="Roboto Medium"/>
            </a:endParaRPr>
          </a:p>
        </p:txBody>
      </p:sp>
      <p:sp>
        <p:nvSpPr>
          <p:cNvPr id="289" name="Google Shape;289;p32"/>
          <p:cNvSpPr/>
          <p:nvPr/>
        </p:nvSpPr>
        <p:spPr>
          <a:xfrm>
            <a:off x="5357813"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Area Under the Curve (AUC) is a summary statistic that represents the overall accuracy of the model. A higher AUC indicates better predictive performance.</a:t>
            </a:r>
            <a:endParaRPr i="0" sz="2000" u="none" cap="none" strike="noStrike">
              <a:solidFill>
                <a:srgbClr val="000000"/>
              </a:solidFill>
              <a:latin typeface="Roboto Medium"/>
              <a:ea typeface="Roboto Medium"/>
              <a:cs typeface="Roboto Medium"/>
              <a:sym typeface="Roboto Medium"/>
            </a:endParaRPr>
          </a:p>
        </p:txBody>
      </p:sp>
      <p:sp>
        <p:nvSpPr>
          <p:cNvPr id="290" name="Google Shape;290;p32"/>
          <p:cNvSpPr/>
          <p:nvPr/>
        </p:nvSpPr>
        <p:spPr>
          <a:xfrm>
            <a:off x="9877901"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Interpretation</a:t>
            </a:r>
            <a:endParaRPr i="0" sz="2400" u="none" cap="none" strike="noStrike">
              <a:solidFill>
                <a:srgbClr val="C6BFEE"/>
              </a:solidFill>
              <a:latin typeface="Roboto Medium"/>
              <a:ea typeface="Roboto Medium"/>
              <a:cs typeface="Roboto Medium"/>
              <a:sym typeface="Roboto Medium"/>
            </a:endParaRPr>
          </a:p>
        </p:txBody>
      </p:sp>
      <p:sp>
        <p:nvSpPr>
          <p:cNvPr id="291" name="Google Shape;291;p32"/>
          <p:cNvSpPr/>
          <p:nvPr/>
        </p:nvSpPr>
        <p:spPr>
          <a:xfrm>
            <a:off x="9877901"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ROC curves and AUC provide valuable insights into model performance, helping you assess trade-offs between true positive and false positive rates.</a:t>
            </a:r>
            <a:endParaRPr i="0" sz="2000" u="none" cap="none" strike="noStrike">
              <a:solidFill>
                <a:srgbClr val="000000"/>
              </a:solidFill>
              <a:latin typeface="Roboto Medium"/>
              <a:ea typeface="Roboto Medium"/>
              <a:cs typeface="Roboto Medium"/>
              <a:sym typeface="Roboto Medium"/>
            </a:endParaRPr>
          </a:p>
        </p:txBody>
      </p:sp>
      <p:sp>
        <p:nvSpPr>
          <p:cNvPr id="292" name="Google Shape;292;p32"/>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2"/>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3"/>
          <p:cNvPicPr preferRelativeResize="0"/>
          <p:nvPr/>
        </p:nvPicPr>
        <p:blipFill rotWithShape="1">
          <a:blip r:embed="rId3">
            <a:alphaModFix/>
          </a:blip>
          <a:srcRect b="0" l="0" r="0" t="0"/>
          <a:stretch/>
        </p:blipFill>
        <p:spPr>
          <a:xfrm>
            <a:off x="2928374" y="1750943"/>
            <a:ext cx="8068802" cy="5830114"/>
          </a:xfrm>
          <a:prstGeom prst="rect">
            <a:avLst/>
          </a:prstGeom>
          <a:noFill/>
          <a:ln>
            <a:noFill/>
          </a:ln>
        </p:spPr>
      </p:pic>
      <p:sp>
        <p:nvSpPr>
          <p:cNvPr id="299" name="Google Shape;299;p33"/>
          <p:cNvSpPr txBox="1"/>
          <p:nvPr/>
        </p:nvSpPr>
        <p:spPr>
          <a:xfrm>
            <a:off x="1685925" y="267543"/>
            <a:ext cx="7315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4800" u="none" cap="none" strike="noStrike">
                <a:solidFill>
                  <a:srgbClr val="C6BFEE"/>
                </a:solidFill>
                <a:latin typeface="Prompt Medium"/>
                <a:ea typeface="Prompt Medium"/>
                <a:cs typeface="Prompt Medium"/>
                <a:sym typeface="Prompt Medium"/>
              </a:rPr>
              <a:t> ROC Curve:</a:t>
            </a:r>
            <a:endParaRPr i="0" sz="4800" u="none" cap="none" strike="noStrike">
              <a:solidFill>
                <a:srgbClr val="C6BFEE"/>
              </a:solidFill>
              <a:latin typeface="Prompt Medium"/>
              <a:ea typeface="Prompt Medium"/>
              <a:cs typeface="Prompt Medium"/>
              <a:sym typeface="Prompt Medium"/>
            </a:endParaRPr>
          </a:p>
        </p:txBody>
      </p:sp>
      <p:sp>
        <p:nvSpPr>
          <p:cNvPr id="300" name="Google Shape;300;p33"/>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3"/>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preencoded.png" id="307" name="Google Shape;307;p34"/>
          <p:cNvPicPr preferRelativeResize="0"/>
          <p:nvPr/>
        </p:nvPicPr>
        <p:blipFill rotWithShape="1">
          <a:blip r:embed="rId3">
            <a:alphaModFix/>
          </a:blip>
          <a:srcRect b="0" l="0" r="0" t="0"/>
          <a:stretch/>
        </p:blipFill>
        <p:spPr>
          <a:xfrm>
            <a:off x="9144000" y="0"/>
            <a:ext cx="5486400" cy="8229957"/>
          </a:xfrm>
          <a:prstGeom prst="rect">
            <a:avLst/>
          </a:prstGeom>
          <a:noFill/>
          <a:ln>
            <a:noFill/>
          </a:ln>
        </p:spPr>
      </p:pic>
      <p:sp>
        <p:nvSpPr>
          <p:cNvPr id="308" name="Google Shape;308;p34"/>
          <p:cNvSpPr/>
          <p:nvPr/>
        </p:nvSpPr>
        <p:spPr>
          <a:xfrm>
            <a:off x="804624" y="238575"/>
            <a:ext cx="8211600" cy="1832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FFFF"/>
              </a:buClr>
              <a:buSzPts val="3800"/>
              <a:buFont typeface="Arial"/>
              <a:buNone/>
            </a:pPr>
            <a:r>
              <a:rPr i="0" lang="en-US" sz="4400" u="none" cap="none" strike="noStrike">
                <a:solidFill>
                  <a:srgbClr val="C6BFEE"/>
                </a:solidFill>
                <a:latin typeface="Prompt Medium"/>
                <a:ea typeface="Prompt Medium"/>
                <a:cs typeface="Prompt Medium"/>
                <a:sym typeface="Prompt Medium"/>
              </a:rPr>
              <a:t>Serializing the trained machine learning model using Joblib</a:t>
            </a:r>
            <a:endParaRPr i="0" sz="4400" u="none" cap="none" strike="noStrike">
              <a:solidFill>
                <a:srgbClr val="C6BFEE"/>
              </a:solidFill>
              <a:latin typeface="Prompt Medium"/>
              <a:ea typeface="Prompt Medium"/>
              <a:cs typeface="Prompt Medium"/>
              <a:sym typeface="Prompt Medium"/>
            </a:endParaRPr>
          </a:p>
        </p:txBody>
      </p:sp>
      <p:sp>
        <p:nvSpPr>
          <p:cNvPr id="309" name="Google Shape;309;p34"/>
          <p:cNvSpPr/>
          <p:nvPr/>
        </p:nvSpPr>
        <p:spPr>
          <a:xfrm>
            <a:off x="1026795" y="2714863"/>
            <a:ext cx="22860" cy="494407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1248966" y="3170634"/>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804624" y="2948464"/>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980956" y="3035498"/>
            <a:ext cx="11441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1</a:t>
            </a:r>
            <a:endParaRPr b="0" i="0" sz="2300" u="none" cap="none" strike="noStrike">
              <a:solidFill>
                <a:srgbClr val="000000"/>
              </a:solidFill>
              <a:latin typeface="Calibri"/>
              <a:ea typeface="Calibri"/>
              <a:cs typeface="Calibri"/>
              <a:sym typeface="Calibri"/>
            </a:endParaRPr>
          </a:p>
        </p:txBody>
      </p:sp>
      <p:sp>
        <p:nvSpPr>
          <p:cNvPr id="313" name="Google Shape;313;p34"/>
          <p:cNvSpPr/>
          <p:nvPr/>
        </p:nvSpPr>
        <p:spPr>
          <a:xfrm>
            <a:off x="2180273" y="2998708"/>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Train the Model</a:t>
            </a:r>
            <a:endParaRPr i="0" sz="2400" u="none" cap="none" strike="noStrike">
              <a:solidFill>
                <a:srgbClr val="C6BFEE"/>
              </a:solidFill>
              <a:latin typeface="Roboto Medium"/>
              <a:ea typeface="Roboto Medium"/>
              <a:cs typeface="Roboto Medium"/>
              <a:sym typeface="Roboto Medium"/>
            </a:endParaRPr>
          </a:p>
        </p:txBody>
      </p:sp>
      <p:sp>
        <p:nvSpPr>
          <p:cNvPr id="314" name="Google Shape;314;p34"/>
          <p:cNvSpPr/>
          <p:nvPr/>
        </p:nvSpPr>
        <p:spPr>
          <a:xfrm>
            <a:off x="2180273" y="3428643"/>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Use scikit-learn to train a robust machine learning model on a comprehensive medical dataset.</a:t>
            </a:r>
            <a:endParaRPr i="0" sz="2000" u="none" cap="none" strike="noStrike">
              <a:solidFill>
                <a:srgbClr val="000000"/>
              </a:solidFill>
              <a:latin typeface="Roboto Medium"/>
              <a:ea typeface="Roboto Medium"/>
              <a:cs typeface="Roboto Medium"/>
              <a:sym typeface="Roboto Medium"/>
            </a:endParaRPr>
          </a:p>
        </p:txBody>
      </p:sp>
      <p:sp>
        <p:nvSpPr>
          <p:cNvPr id="315" name="Google Shape;315;p34"/>
          <p:cNvSpPr/>
          <p:nvPr/>
        </p:nvSpPr>
        <p:spPr>
          <a:xfrm>
            <a:off x="1248966" y="4887873"/>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804624" y="4665702"/>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946666" y="4752737"/>
            <a:ext cx="18299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2</a:t>
            </a:r>
            <a:endParaRPr b="0" i="0" sz="2300" u="none" cap="none" strike="noStrike">
              <a:solidFill>
                <a:srgbClr val="000000"/>
              </a:solidFill>
              <a:latin typeface="Calibri"/>
              <a:ea typeface="Calibri"/>
              <a:cs typeface="Calibri"/>
              <a:sym typeface="Calibri"/>
            </a:endParaRPr>
          </a:p>
        </p:txBody>
      </p:sp>
      <p:sp>
        <p:nvSpPr>
          <p:cNvPr id="318" name="Google Shape;318;p34"/>
          <p:cNvSpPr/>
          <p:nvPr/>
        </p:nvSpPr>
        <p:spPr>
          <a:xfrm>
            <a:off x="2180275" y="4715950"/>
            <a:ext cx="31956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Serialize with Joblib</a:t>
            </a:r>
            <a:endParaRPr i="0" sz="2400" u="none" cap="none" strike="noStrike">
              <a:solidFill>
                <a:srgbClr val="C6BFEE"/>
              </a:solidFill>
              <a:latin typeface="Roboto Medium"/>
              <a:ea typeface="Roboto Medium"/>
              <a:cs typeface="Roboto Medium"/>
              <a:sym typeface="Roboto Medium"/>
            </a:endParaRPr>
          </a:p>
        </p:txBody>
      </p:sp>
      <p:sp>
        <p:nvSpPr>
          <p:cNvPr id="319" name="Google Shape;319;p34"/>
          <p:cNvSpPr/>
          <p:nvPr/>
        </p:nvSpPr>
        <p:spPr>
          <a:xfrm>
            <a:off x="2180273" y="5145881"/>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Save the trained model to disk using the Joblib library for easy retrieval and reuse.</a:t>
            </a:r>
            <a:endParaRPr i="0" sz="2000" u="none" cap="none" strike="noStrike">
              <a:solidFill>
                <a:srgbClr val="000000"/>
              </a:solidFill>
              <a:latin typeface="Roboto Medium"/>
              <a:ea typeface="Roboto Medium"/>
              <a:cs typeface="Roboto Medium"/>
              <a:sym typeface="Roboto Medium"/>
            </a:endParaRPr>
          </a:p>
        </p:txBody>
      </p:sp>
      <p:sp>
        <p:nvSpPr>
          <p:cNvPr id="320" name="Google Shape;320;p34"/>
          <p:cNvSpPr/>
          <p:nvPr/>
        </p:nvSpPr>
        <p:spPr>
          <a:xfrm>
            <a:off x="1248966" y="6605111"/>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804624" y="6382941"/>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944166" y="6469975"/>
            <a:ext cx="188000"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3</a:t>
            </a:r>
            <a:endParaRPr b="0" i="0" sz="2300" u="none" cap="none" strike="noStrike">
              <a:solidFill>
                <a:srgbClr val="000000"/>
              </a:solidFill>
              <a:latin typeface="Calibri"/>
              <a:ea typeface="Calibri"/>
              <a:cs typeface="Calibri"/>
              <a:sym typeface="Calibri"/>
            </a:endParaRPr>
          </a:p>
        </p:txBody>
      </p:sp>
      <p:sp>
        <p:nvSpPr>
          <p:cNvPr id="323" name="Google Shape;323;p34"/>
          <p:cNvSpPr/>
          <p:nvPr/>
        </p:nvSpPr>
        <p:spPr>
          <a:xfrm>
            <a:off x="2180273" y="6433185"/>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Load and Deploy</a:t>
            </a:r>
            <a:endParaRPr i="0" sz="2400" u="none" cap="none" strike="noStrike">
              <a:solidFill>
                <a:srgbClr val="C6BFEE"/>
              </a:solidFill>
              <a:latin typeface="Roboto Medium"/>
              <a:ea typeface="Roboto Medium"/>
              <a:cs typeface="Roboto Medium"/>
              <a:sym typeface="Roboto Medium"/>
            </a:endParaRPr>
          </a:p>
        </p:txBody>
      </p:sp>
      <p:sp>
        <p:nvSpPr>
          <p:cNvPr id="324" name="Google Shape;324;p34"/>
          <p:cNvSpPr/>
          <p:nvPr/>
        </p:nvSpPr>
        <p:spPr>
          <a:xfrm>
            <a:off x="2180273" y="6863120"/>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Load the serialized model into the Streamlit application for real-time disease prediction.</a:t>
            </a:r>
            <a:endParaRPr i="0" sz="20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p:nvPr/>
        </p:nvSpPr>
        <p:spPr>
          <a:xfrm>
            <a:off x="1066324" y="1857137"/>
            <a:ext cx="111108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Deploying the model using Streamlit</a:t>
            </a:r>
            <a:endParaRPr i="0" sz="4800" u="none" cap="none" strike="noStrike">
              <a:solidFill>
                <a:srgbClr val="C6BFEE"/>
              </a:solidFill>
              <a:latin typeface="Prompt Medium"/>
              <a:ea typeface="Prompt Medium"/>
              <a:cs typeface="Prompt Medium"/>
              <a:sym typeface="Prompt Medium"/>
            </a:endParaRPr>
          </a:p>
        </p:txBody>
      </p:sp>
      <p:sp>
        <p:nvSpPr>
          <p:cNvPr id="331" name="Google Shape;331;p35"/>
          <p:cNvSpPr/>
          <p:nvPr/>
        </p:nvSpPr>
        <p:spPr>
          <a:xfrm>
            <a:off x="837724" y="3788093"/>
            <a:ext cx="3265051"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Streamlit Framework</a:t>
            </a:r>
            <a:endParaRPr i="0" sz="2400" u="none" cap="none" strike="noStrike">
              <a:solidFill>
                <a:srgbClr val="C6BFEE"/>
              </a:solidFill>
              <a:latin typeface="Roboto Medium"/>
              <a:ea typeface="Roboto Medium"/>
              <a:cs typeface="Roboto Medium"/>
              <a:sym typeface="Roboto Medium"/>
            </a:endParaRPr>
          </a:p>
        </p:txBody>
      </p:sp>
      <p:sp>
        <p:nvSpPr>
          <p:cNvPr id="332" name="Google Shape;332;p35"/>
          <p:cNvSpPr/>
          <p:nvPr/>
        </p:nvSpPr>
        <p:spPr>
          <a:xfrm>
            <a:off x="837724"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 provides a user-friendly, no-code way to build and deploy data-driven web applications.</a:t>
            </a:r>
            <a:endParaRPr i="0" sz="2000" u="none" cap="none" strike="noStrike">
              <a:solidFill>
                <a:srgbClr val="000000"/>
              </a:solidFill>
              <a:latin typeface="Roboto Medium"/>
              <a:ea typeface="Roboto Medium"/>
              <a:cs typeface="Roboto Medium"/>
              <a:sym typeface="Roboto Medium"/>
            </a:endParaRPr>
          </a:p>
        </p:txBody>
      </p:sp>
      <p:sp>
        <p:nvSpPr>
          <p:cNvPr id="333" name="Google Shape;333;p35"/>
          <p:cNvSpPr/>
          <p:nvPr/>
        </p:nvSpPr>
        <p:spPr>
          <a:xfrm>
            <a:off x="5357813"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Intuitive UI</a:t>
            </a:r>
            <a:endParaRPr i="0" sz="2400" u="none" cap="none" strike="noStrike">
              <a:solidFill>
                <a:srgbClr val="C6BFEE"/>
              </a:solidFill>
              <a:latin typeface="Roboto Medium"/>
              <a:ea typeface="Roboto Medium"/>
              <a:cs typeface="Roboto Medium"/>
              <a:sym typeface="Roboto Medium"/>
            </a:endParaRPr>
          </a:p>
        </p:txBody>
      </p:sp>
      <p:sp>
        <p:nvSpPr>
          <p:cNvPr id="334" name="Google Shape;334;p35"/>
          <p:cNvSpPr/>
          <p:nvPr/>
        </p:nvSpPr>
        <p:spPr>
          <a:xfrm>
            <a:off x="5357813"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application features an intuitive, easy-to-use interface for medical professionals to input patient data.</a:t>
            </a:r>
            <a:endParaRPr i="0" sz="2000" u="none" cap="none" strike="noStrike">
              <a:solidFill>
                <a:srgbClr val="000000"/>
              </a:solidFill>
              <a:latin typeface="Roboto Medium"/>
              <a:ea typeface="Roboto Medium"/>
              <a:cs typeface="Roboto Medium"/>
              <a:sym typeface="Roboto Medium"/>
            </a:endParaRPr>
          </a:p>
        </p:txBody>
      </p:sp>
      <p:sp>
        <p:nvSpPr>
          <p:cNvPr id="335" name="Google Shape;335;p35"/>
          <p:cNvSpPr/>
          <p:nvPr/>
        </p:nvSpPr>
        <p:spPr>
          <a:xfrm>
            <a:off x="9877901" y="3788093"/>
            <a:ext cx="2907863"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Rapid Deployment</a:t>
            </a:r>
            <a:endParaRPr i="0" sz="2400" u="none" cap="none" strike="noStrike">
              <a:solidFill>
                <a:srgbClr val="C6BFEE"/>
              </a:solidFill>
              <a:latin typeface="Roboto Medium"/>
              <a:ea typeface="Roboto Medium"/>
              <a:cs typeface="Roboto Medium"/>
              <a:sym typeface="Roboto Medium"/>
            </a:endParaRPr>
          </a:p>
        </p:txBody>
      </p:sp>
      <p:sp>
        <p:nvSpPr>
          <p:cNvPr id="336" name="Google Shape;336;p35"/>
          <p:cNvSpPr/>
          <p:nvPr/>
        </p:nvSpPr>
        <p:spPr>
          <a:xfrm>
            <a:off x="9877901"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Streamlit's simple deployment process allows the model to be quickly accessible to end-users.</a:t>
            </a:r>
            <a:endParaRPr i="0" sz="2000" u="none" cap="none" strike="noStrike">
              <a:solidFill>
                <a:srgbClr val="000000"/>
              </a:solidFill>
              <a:latin typeface="Roboto Medium"/>
              <a:ea typeface="Roboto Medium"/>
              <a:cs typeface="Roboto Medium"/>
              <a:sym typeface="Roboto Medium"/>
            </a:endParaRPr>
          </a:p>
        </p:txBody>
      </p:sp>
      <p:sp>
        <p:nvSpPr>
          <p:cNvPr id="337" name="Google Shape;337;p35"/>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35"/>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3">
            <a:alphaModFix/>
          </a:blip>
          <a:stretch>
            <a:fillRect/>
          </a:stretch>
        </p:blipFill>
        <p:spPr>
          <a:xfrm>
            <a:off x="171450" y="1752600"/>
            <a:ext cx="6832950" cy="5532126"/>
          </a:xfrm>
          <a:prstGeom prst="rect">
            <a:avLst/>
          </a:prstGeom>
          <a:noFill/>
          <a:ln>
            <a:noFill/>
          </a:ln>
        </p:spPr>
      </p:pic>
      <p:pic>
        <p:nvPicPr>
          <p:cNvPr id="344" name="Google Shape;344;p36"/>
          <p:cNvPicPr preferRelativeResize="0"/>
          <p:nvPr/>
        </p:nvPicPr>
        <p:blipFill>
          <a:blip r:embed="rId4">
            <a:alphaModFix/>
          </a:blip>
          <a:stretch>
            <a:fillRect/>
          </a:stretch>
        </p:blipFill>
        <p:spPr>
          <a:xfrm>
            <a:off x="7239000" y="2941326"/>
            <a:ext cx="7060263" cy="1249674"/>
          </a:xfrm>
          <a:prstGeom prst="rect">
            <a:avLst/>
          </a:prstGeom>
          <a:noFill/>
          <a:ln>
            <a:noFill/>
          </a:ln>
        </p:spPr>
      </p:pic>
      <p:pic>
        <p:nvPicPr>
          <p:cNvPr id="345" name="Google Shape;345;p36"/>
          <p:cNvPicPr preferRelativeResize="0"/>
          <p:nvPr/>
        </p:nvPicPr>
        <p:blipFill>
          <a:blip r:embed="rId5">
            <a:alphaModFix/>
          </a:blip>
          <a:stretch>
            <a:fillRect/>
          </a:stretch>
        </p:blipFill>
        <p:spPr>
          <a:xfrm>
            <a:off x="7239000" y="5005400"/>
            <a:ext cx="7060274" cy="1314073"/>
          </a:xfrm>
          <a:prstGeom prst="rect">
            <a:avLst/>
          </a:prstGeom>
          <a:noFill/>
          <a:ln>
            <a:noFill/>
          </a:ln>
        </p:spPr>
      </p:pic>
      <p:sp>
        <p:nvSpPr>
          <p:cNvPr id="346" name="Google Shape;346;p36"/>
          <p:cNvSpPr/>
          <p:nvPr/>
        </p:nvSpPr>
        <p:spPr>
          <a:xfrm>
            <a:off x="7371874" y="2302193"/>
            <a:ext cx="32652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lang="en-US" sz="2400">
                <a:solidFill>
                  <a:srgbClr val="C6BFEE"/>
                </a:solidFill>
                <a:latin typeface="Roboto Medium"/>
                <a:ea typeface="Roboto Medium"/>
                <a:cs typeface="Roboto Medium"/>
                <a:sym typeface="Roboto Medium"/>
              </a:rPr>
              <a:t>Predictions Display:</a:t>
            </a:r>
            <a:endParaRPr i="0" sz="2400" u="none" cap="none" strike="noStrike">
              <a:solidFill>
                <a:srgbClr val="C6BFEE"/>
              </a:solidFill>
              <a:latin typeface="Roboto Medium"/>
              <a:ea typeface="Roboto Medium"/>
              <a:cs typeface="Roboto Medium"/>
              <a:sym typeface="Roboto Medium"/>
            </a:endParaRPr>
          </a:p>
        </p:txBody>
      </p:sp>
      <p:sp>
        <p:nvSpPr>
          <p:cNvPr id="347" name="Google Shape;347;p36"/>
          <p:cNvSpPr/>
          <p:nvPr/>
        </p:nvSpPr>
        <p:spPr>
          <a:xfrm>
            <a:off x="1066325" y="790325"/>
            <a:ext cx="125772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lang="en-US" sz="4800">
                <a:solidFill>
                  <a:srgbClr val="C6BFEE"/>
                </a:solidFill>
                <a:latin typeface="Prompt Medium"/>
                <a:ea typeface="Prompt Medium"/>
                <a:cs typeface="Prompt Medium"/>
                <a:sym typeface="Prompt Medium"/>
              </a:rPr>
              <a:t>User Interface(UI) of Deployed </a:t>
            </a:r>
            <a:r>
              <a:rPr lang="en-US" sz="4800">
                <a:solidFill>
                  <a:srgbClr val="C6BFEE"/>
                </a:solidFill>
                <a:latin typeface="Prompt Medium"/>
                <a:ea typeface="Prompt Medium"/>
                <a:cs typeface="Prompt Medium"/>
                <a:sym typeface="Prompt Medium"/>
              </a:rPr>
              <a:t>Web Page</a:t>
            </a:r>
            <a:endParaRPr i="0" sz="4800" u="none" cap="none" strike="noStrike">
              <a:solidFill>
                <a:srgbClr val="C6BFEE"/>
              </a:solidFill>
              <a:latin typeface="Prompt Medium"/>
              <a:ea typeface="Prompt Medium"/>
              <a:cs typeface="Prompt Medium"/>
              <a:sym typeface="Prompt Medium"/>
            </a:endParaRPr>
          </a:p>
        </p:txBody>
      </p:sp>
      <p:sp>
        <p:nvSpPr>
          <p:cNvPr id="348" name="Google Shape;348;p36"/>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37"/>
          <p:cNvSpPr txBox="1"/>
          <p:nvPr/>
        </p:nvSpPr>
        <p:spPr>
          <a:xfrm>
            <a:off x="2075250" y="3055350"/>
            <a:ext cx="9763200" cy="3155100"/>
          </a:xfrm>
          <a:prstGeom prst="rect">
            <a:avLst/>
          </a:prstGeom>
          <a:noFill/>
          <a:ln>
            <a:noFill/>
          </a:ln>
          <a:effectLst>
            <a:outerShdw blurRad="57150" rotWithShape="0" algn="bl" dir="17880000" dist="19050">
              <a:srgbClr val="000000">
                <a:alpha val="8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THANK YOU</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                      -Team 3</a:t>
            </a:r>
            <a:endParaRPr i="0" sz="6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p:nvPr/>
        </p:nvSpPr>
        <p:spPr>
          <a:xfrm>
            <a:off x="711637" y="510307"/>
            <a:ext cx="100035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800" u="none" cap="none" strike="noStrike">
                <a:solidFill>
                  <a:srgbClr val="C6BFEE"/>
                </a:solidFill>
                <a:latin typeface="Prompt Medium"/>
                <a:ea typeface="Prompt Medium"/>
                <a:cs typeface="Prompt Medium"/>
                <a:sym typeface="Prompt Medium"/>
              </a:rPr>
              <a:t>Introduction to Breast Cancer</a:t>
            </a:r>
            <a:endParaRPr b="0" i="0" sz="4800" u="none" cap="none" strike="noStrike">
              <a:solidFill>
                <a:schemeClr val="dk1"/>
              </a:solidFill>
              <a:latin typeface="Calibri"/>
              <a:ea typeface="Calibri"/>
              <a:cs typeface="Calibri"/>
              <a:sym typeface="Calibri"/>
            </a:endParaRPr>
          </a:p>
        </p:txBody>
      </p:sp>
      <p:sp>
        <p:nvSpPr>
          <p:cNvPr id="60" name="Google Shape;60;p14"/>
          <p:cNvSpPr/>
          <p:nvPr/>
        </p:nvSpPr>
        <p:spPr>
          <a:xfrm>
            <a:off x="921450" y="1330275"/>
            <a:ext cx="12024300" cy="21264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is a common disease marked by the abnormal growth of cells in breast tissue, which can be benign (non-cancerous) or malignant (cancerous). Early detection is critical, as it improves treatment outcomes and survival rates. Advances in screening and diagnostic tools, including machine learning, are enhancing early identification, making timely intervention possible.</a:t>
            </a:r>
            <a:endParaRPr i="0" sz="2200" u="none" cap="none" strike="noStrike">
              <a:solidFill>
                <a:schemeClr val="dk1"/>
              </a:solidFill>
              <a:latin typeface="Roboto Medium"/>
              <a:ea typeface="Roboto Medium"/>
              <a:cs typeface="Roboto Medium"/>
              <a:sym typeface="Roboto Medium"/>
            </a:endParaRPr>
          </a:p>
        </p:txBody>
      </p:sp>
      <p:sp>
        <p:nvSpPr>
          <p:cNvPr id="61" name="Google Shape;61;p14"/>
          <p:cNvSpPr/>
          <p:nvPr/>
        </p:nvSpPr>
        <p:spPr>
          <a:xfrm>
            <a:off x="711625" y="4048050"/>
            <a:ext cx="9286800" cy="9492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b="0" i="0" lang="en-US" sz="4800" u="none" cap="none" strike="noStrike">
                <a:solidFill>
                  <a:srgbClr val="C6BFEE"/>
                </a:solidFill>
                <a:latin typeface="Prompt Medium"/>
                <a:ea typeface="Prompt Medium"/>
                <a:cs typeface="Prompt Medium"/>
                <a:sym typeface="Prompt Medium"/>
              </a:rPr>
              <a:t>Types of Breast Cancer</a:t>
            </a:r>
            <a:endParaRPr b="0" i="0" sz="4800" u="none" cap="none" strike="noStrike">
              <a:solidFill>
                <a:schemeClr val="dk1"/>
              </a:solidFill>
              <a:latin typeface="Calibri"/>
              <a:ea typeface="Calibri"/>
              <a:cs typeface="Calibri"/>
              <a:sym typeface="Calibri"/>
            </a:endParaRPr>
          </a:p>
        </p:txBody>
      </p:sp>
      <p:sp>
        <p:nvSpPr>
          <p:cNvPr id="62" name="Google Shape;62;p14"/>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14"/>
          <p:cNvSpPr/>
          <p:nvPr/>
        </p:nvSpPr>
        <p:spPr>
          <a:xfrm>
            <a:off x="10164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Malignant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Cancerous and aggressive.</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 invade nearby tissues and spread to other parts of the body (metastasis).</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Requires immediate treatment for the best outcomes.</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
        <p:nvSpPr>
          <p:cNvPr id="64" name="Google Shape;64;p14"/>
          <p:cNvSpPr/>
          <p:nvPr/>
        </p:nvSpPr>
        <p:spPr>
          <a:xfrm>
            <a:off x="81030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Benign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Non-cancerous </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Do not invade surrounding tissues or spread to other parts of the body.</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May still require monitoring or removal if they grow.</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000000"/>
              </a:buClr>
              <a:buSzPts val="28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1" name="Google Shape;71;p15"/>
          <p:cNvSpPr/>
          <p:nvPr/>
        </p:nvSpPr>
        <p:spPr>
          <a:xfrm>
            <a:off x="745450" y="585788"/>
            <a:ext cx="7653099" cy="1774508"/>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C6BFEE"/>
              </a:buClr>
              <a:buSzPts val="3700"/>
              <a:buFont typeface="Prompt Medium"/>
              <a:buNone/>
            </a:pPr>
            <a:r>
              <a:rPr b="0" i="0" lang="en-US" sz="3600" u="none" cap="none" strike="noStrike">
                <a:solidFill>
                  <a:srgbClr val="C6BFEE"/>
                </a:solidFill>
                <a:latin typeface="Prompt Medium"/>
                <a:ea typeface="Prompt Medium"/>
                <a:cs typeface="Prompt Medium"/>
                <a:sym typeface="Prompt Medium"/>
              </a:rPr>
              <a:t>Understanding Breast Cancer and the Importance of Early Detection</a:t>
            </a:r>
            <a:endParaRPr b="0" i="0" sz="3600" u="none" cap="none" strike="noStrike">
              <a:solidFill>
                <a:schemeClr val="dk1"/>
              </a:solidFill>
              <a:latin typeface="Calibri"/>
              <a:ea typeface="Calibri"/>
              <a:cs typeface="Calibri"/>
              <a:sym typeface="Calibri"/>
            </a:endParaRPr>
          </a:p>
        </p:txBody>
      </p:sp>
      <p:sp>
        <p:nvSpPr>
          <p:cNvPr id="72" name="Google Shape;72;p15"/>
          <p:cNvSpPr/>
          <p:nvPr/>
        </p:nvSpPr>
        <p:spPr>
          <a:xfrm>
            <a:off x="745450" y="2679740"/>
            <a:ext cx="3720000" cy="2227800"/>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965949"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Breast Cancer Types</a:t>
            </a:r>
            <a:endParaRPr i="0" sz="2100" u="none" cap="none" strike="noStrike">
              <a:solidFill>
                <a:schemeClr val="dk1"/>
              </a:solidFill>
              <a:latin typeface="Roboto Medium"/>
              <a:ea typeface="Roboto Medium"/>
              <a:cs typeface="Roboto Medium"/>
              <a:sym typeface="Roboto Medium"/>
            </a:endParaRPr>
          </a:p>
        </p:txBody>
      </p:sp>
      <p:sp>
        <p:nvSpPr>
          <p:cNvPr id="74" name="Google Shape;74;p15"/>
          <p:cNvSpPr/>
          <p:nvPr/>
        </p:nvSpPr>
        <p:spPr>
          <a:xfrm>
            <a:off x="965954" y="3247668"/>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can be classified as either ductal carcinoma or lobular carcinoma, based on the origin of the cancer cells.</a:t>
            </a:r>
            <a:endParaRPr i="0" sz="1750" u="none" cap="none" strike="noStrike">
              <a:solidFill>
                <a:schemeClr val="dk1"/>
              </a:solidFill>
              <a:latin typeface="Mukta"/>
              <a:ea typeface="Mukta"/>
              <a:cs typeface="Mukta"/>
              <a:sym typeface="Mukta"/>
            </a:endParaRPr>
          </a:p>
        </p:txBody>
      </p:sp>
      <p:sp>
        <p:nvSpPr>
          <p:cNvPr id="75" name="Google Shape;75;p15"/>
          <p:cNvSpPr/>
          <p:nvPr/>
        </p:nvSpPr>
        <p:spPr>
          <a:xfrm>
            <a:off x="4678442" y="2679740"/>
            <a:ext cx="3720108" cy="2227659"/>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4898951"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Stages of Breast Cancer</a:t>
            </a:r>
            <a:endParaRPr i="0" sz="2100" u="none" cap="none" strike="noStrike">
              <a:solidFill>
                <a:schemeClr val="dk1"/>
              </a:solidFill>
              <a:latin typeface="Roboto Medium"/>
              <a:ea typeface="Roboto Medium"/>
              <a:cs typeface="Roboto Medium"/>
              <a:sym typeface="Roboto Medium"/>
            </a:endParaRPr>
          </a:p>
        </p:txBody>
      </p:sp>
      <p:sp>
        <p:nvSpPr>
          <p:cNvPr id="77" name="Google Shape;77;p15"/>
          <p:cNvSpPr/>
          <p:nvPr/>
        </p:nvSpPr>
        <p:spPr>
          <a:xfrm>
            <a:off x="4898946" y="3247668"/>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is staged from 0 to IV, with stage 0 being non-invasive and stage IV being the most advanced.</a:t>
            </a:r>
            <a:endParaRPr i="0" sz="1750" u="none" cap="none" strike="noStrike">
              <a:solidFill>
                <a:schemeClr val="dk1"/>
              </a:solidFill>
              <a:latin typeface="Mukta"/>
              <a:ea typeface="Mukta"/>
              <a:cs typeface="Mukta"/>
              <a:sym typeface="Mukta"/>
            </a:endParaRPr>
          </a:p>
        </p:txBody>
      </p:sp>
      <p:sp>
        <p:nvSpPr>
          <p:cNvPr id="78" name="Google Shape;78;p15"/>
          <p:cNvSpPr/>
          <p:nvPr/>
        </p:nvSpPr>
        <p:spPr>
          <a:xfrm>
            <a:off x="745450"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965954" y="5188387"/>
            <a:ext cx="3279000" cy="591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050" u="none" cap="none" strike="noStrike">
                <a:solidFill>
                  <a:srgbClr val="DAD8E9"/>
                </a:solidFill>
                <a:latin typeface="Roboto Medium"/>
                <a:ea typeface="Roboto Medium"/>
                <a:cs typeface="Roboto Medium"/>
                <a:sym typeface="Roboto Medium"/>
              </a:rPr>
              <a:t>Importance of Early Detection</a:t>
            </a:r>
            <a:endParaRPr i="0" sz="2050" u="none" cap="none" strike="noStrike">
              <a:solidFill>
                <a:schemeClr val="dk1"/>
              </a:solidFill>
              <a:latin typeface="Roboto Medium"/>
              <a:ea typeface="Roboto Medium"/>
              <a:cs typeface="Roboto Medium"/>
              <a:sym typeface="Roboto Medium"/>
            </a:endParaRPr>
          </a:p>
        </p:txBody>
      </p:sp>
      <p:sp>
        <p:nvSpPr>
          <p:cNvPr id="80" name="Google Shape;80;p15"/>
          <p:cNvSpPr/>
          <p:nvPr/>
        </p:nvSpPr>
        <p:spPr>
          <a:xfrm>
            <a:off x="965954" y="5984081"/>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Early detection allows for more effective treatment options and significantly improves the chances of survival.</a:t>
            </a:r>
            <a:endParaRPr i="0" sz="1750" u="none" cap="none" strike="noStrike">
              <a:solidFill>
                <a:schemeClr val="dk1"/>
              </a:solidFill>
              <a:latin typeface="Mukta"/>
              <a:ea typeface="Mukta"/>
              <a:cs typeface="Mukta"/>
              <a:sym typeface="Mukta"/>
            </a:endParaRPr>
          </a:p>
        </p:txBody>
      </p:sp>
      <p:sp>
        <p:nvSpPr>
          <p:cNvPr id="81" name="Google Shape;81;p15"/>
          <p:cNvSpPr/>
          <p:nvPr/>
        </p:nvSpPr>
        <p:spPr>
          <a:xfrm>
            <a:off x="4678442"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4898951" y="5264575"/>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Regular Screening</a:t>
            </a:r>
            <a:endParaRPr i="0" sz="2100" u="none" cap="none" strike="noStrike">
              <a:solidFill>
                <a:schemeClr val="dk1"/>
              </a:solidFill>
              <a:latin typeface="Roboto Medium"/>
              <a:ea typeface="Roboto Medium"/>
              <a:cs typeface="Roboto Medium"/>
              <a:sym typeface="Roboto Medium"/>
            </a:endParaRPr>
          </a:p>
        </p:txBody>
      </p:sp>
      <p:sp>
        <p:nvSpPr>
          <p:cNvPr id="83" name="Google Shape;83;p15"/>
          <p:cNvSpPr/>
          <p:nvPr/>
        </p:nvSpPr>
        <p:spPr>
          <a:xfrm>
            <a:off x="4898946" y="5840611"/>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Mammograms, clinical breast exams, and self-examinations are crucial for the early detection of breast cancer.</a:t>
            </a:r>
            <a:endParaRPr i="0" sz="1750" u="none" cap="none" strike="noStrike">
              <a:solidFill>
                <a:schemeClr val="dk1"/>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preencoded.png" id="89" name="Google Shape;89;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0" name="Google Shape;90;p16"/>
          <p:cNvSpPr/>
          <p:nvPr/>
        </p:nvSpPr>
        <p:spPr>
          <a:xfrm>
            <a:off x="6213753" y="599242"/>
            <a:ext cx="7689294" cy="11544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3600" u="none" cap="none" strike="noStrike">
                <a:solidFill>
                  <a:srgbClr val="C6BFEE"/>
                </a:solidFill>
                <a:latin typeface="Prompt Medium"/>
                <a:ea typeface="Prompt Medium"/>
                <a:cs typeface="Prompt Medium"/>
                <a:sym typeface="Prompt Medium"/>
              </a:rPr>
              <a:t>Machine Learning in Healthcare for Early Detection</a:t>
            </a:r>
            <a:endParaRPr b="0" i="0" sz="3600" u="none" cap="none" strike="noStrike">
              <a:solidFill>
                <a:schemeClr val="dk1"/>
              </a:solidFill>
              <a:latin typeface="Calibri"/>
              <a:ea typeface="Calibri"/>
              <a:cs typeface="Calibri"/>
              <a:sym typeface="Calibri"/>
            </a:endParaRPr>
          </a:p>
        </p:txBody>
      </p:sp>
      <p:pic>
        <p:nvPicPr>
          <p:cNvPr descr="preencoded.png" id="91" name="Google Shape;91;p16"/>
          <p:cNvPicPr preferRelativeResize="0"/>
          <p:nvPr/>
        </p:nvPicPr>
        <p:blipFill rotWithShape="1">
          <a:blip r:embed="rId4">
            <a:alphaModFix/>
          </a:blip>
          <a:srcRect b="0" l="0" r="0" t="0"/>
          <a:stretch/>
        </p:blipFill>
        <p:spPr>
          <a:xfrm>
            <a:off x="6213753" y="2065377"/>
            <a:ext cx="519470" cy="519470"/>
          </a:xfrm>
          <a:prstGeom prst="rect">
            <a:avLst/>
          </a:prstGeom>
          <a:noFill/>
          <a:ln>
            <a:noFill/>
          </a:ln>
        </p:spPr>
      </p:pic>
      <p:sp>
        <p:nvSpPr>
          <p:cNvPr id="92" name="Google Shape;92;p16"/>
          <p:cNvSpPr/>
          <p:nvPr/>
        </p:nvSpPr>
        <p:spPr>
          <a:xfrm>
            <a:off x="6213753" y="2792611"/>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Data-Driven Insights</a:t>
            </a:r>
            <a:endParaRPr i="0" sz="2000" u="none" cap="none" strike="noStrike">
              <a:solidFill>
                <a:schemeClr val="dk1"/>
              </a:solidFill>
              <a:latin typeface="Roboto Medium"/>
              <a:ea typeface="Roboto Medium"/>
              <a:cs typeface="Roboto Medium"/>
              <a:sym typeface="Roboto Medium"/>
            </a:endParaRPr>
          </a:p>
        </p:txBody>
      </p:sp>
      <p:sp>
        <p:nvSpPr>
          <p:cNvPr id="93" name="Google Shape;93;p16"/>
          <p:cNvSpPr/>
          <p:nvPr/>
        </p:nvSpPr>
        <p:spPr>
          <a:xfrm>
            <a:off x="62137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algorithms can analyze vast amounts of medical data to identify patterns and anomalies that might indicate breast cancer.</a:t>
            </a:r>
            <a:endParaRPr i="0" sz="1600" u="none" cap="none" strike="noStrike">
              <a:solidFill>
                <a:schemeClr val="dk1"/>
              </a:solidFill>
              <a:latin typeface="Roboto Medium"/>
              <a:ea typeface="Roboto Medium"/>
              <a:cs typeface="Roboto Medium"/>
              <a:sym typeface="Roboto Medium"/>
            </a:endParaRPr>
          </a:p>
        </p:txBody>
      </p:sp>
      <p:pic>
        <p:nvPicPr>
          <p:cNvPr descr="preencoded.png" id="94" name="Google Shape;94;p16"/>
          <p:cNvPicPr preferRelativeResize="0"/>
          <p:nvPr/>
        </p:nvPicPr>
        <p:blipFill rotWithShape="1">
          <a:blip r:embed="rId5">
            <a:alphaModFix/>
          </a:blip>
          <a:srcRect b="0" l="0" r="0" t="0"/>
          <a:stretch/>
        </p:blipFill>
        <p:spPr>
          <a:xfrm>
            <a:off x="10214253" y="2065377"/>
            <a:ext cx="519470" cy="519470"/>
          </a:xfrm>
          <a:prstGeom prst="rect">
            <a:avLst/>
          </a:prstGeom>
          <a:noFill/>
          <a:ln>
            <a:noFill/>
          </a:ln>
        </p:spPr>
      </p:pic>
      <p:sp>
        <p:nvSpPr>
          <p:cNvPr id="95" name="Google Shape;95;p16"/>
          <p:cNvSpPr/>
          <p:nvPr/>
        </p:nvSpPr>
        <p:spPr>
          <a:xfrm>
            <a:off x="10214249" y="2792600"/>
            <a:ext cx="35430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Automated </a:t>
            </a:r>
            <a:r>
              <a:rPr lang="en-US" sz="2000">
                <a:solidFill>
                  <a:srgbClr val="DAD8E9"/>
                </a:solidFill>
                <a:latin typeface="Roboto Medium"/>
                <a:ea typeface="Roboto Medium"/>
                <a:cs typeface="Roboto Medium"/>
                <a:sym typeface="Roboto Medium"/>
              </a:rPr>
              <a:t>D</a:t>
            </a:r>
            <a:r>
              <a:rPr i="0" lang="en-US" sz="2000" u="none" cap="none" strike="noStrike">
                <a:solidFill>
                  <a:srgbClr val="DAD8E9"/>
                </a:solidFill>
                <a:latin typeface="Roboto Medium"/>
                <a:ea typeface="Roboto Medium"/>
                <a:cs typeface="Roboto Medium"/>
                <a:sym typeface="Roboto Medium"/>
              </a:rPr>
              <a:t>iagnosis</a:t>
            </a:r>
            <a:endParaRPr i="0" sz="2000" u="none" cap="none" strike="noStrike">
              <a:solidFill>
                <a:schemeClr val="dk1"/>
              </a:solidFill>
              <a:latin typeface="Roboto Medium"/>
              <a:ea typeface="Roboto Medium"/>
              <a:cs typeface="Roboto Medium"/>
              <a:sym typeface="Roboto Medium"/>
            </a:endParaRPr>
          </a:p>
        </p:txBody>
      </p:sp>
      <p:sp>
        <p:nvSpPr>
          <p:cNvPr id="96" name="Google Shape;96;p16"/>
          <p:cNvSpPr/>
          <p:nvPr/>
        </p:nvSpPr>
        <p:spPr>
          <a:xfrm>
            <a:off x="102142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ML-powered systems can assist medical professionals in interpreting diagnostic tests, such as mammograms, with greater accuracy and speed.</a:t>
            </a:r>
            <a:endParaRPr i="0" sz="1600" u="none" cap="none" strike="noStrike">
              <a:solidFill>
                <a:schemeClr val="dk1"/>
              </a:solidFill>
              <a:latin typeface="Roboto Medium"/>
              <a:ea typeface="Roboto Medium"/>
              <a:cs typeface="Roboto Medium"/>
              <a:sym typeface="Roboto Medium"/>
            </a:endParaRPr>
          </a:p>
        </p:txBody>
      </p:sp>
      <p:pic>
        <p:nvPicPr>
          <p:cNvPr descr="preencoded.png" id="97" name="Google Shape;97;p16"/>
          <p:cNvPicPr preferRelativeResize="0"/>
          <p:nvPr/>
        </p:nvPicPr>
        <p:blipFill rotWithShape="1">
          <a:blip r:embed="rId6">
            <a:alphaModFix/>
          </a:blip>
          <a:srcRect b="0" l="0" r="0" t="0"/>
          <a:stretch/>
        </p:blipFill>
        <p:spPr>
          <a:xfrm>
            <a:off x="6213753" y="5159573"/>
            <a:ext cx="519470" cy="519470"/>
          </a:xfrm>
          <a:prstGeom prst="rect">
            <a:avLst/>
          </a:prstGeom>
          <a:noFill/>
          <a:ln>
            <a:noFill/>
          </a:ln>
        </p:spPr>
      </p:pic>
      <p:sp>
        <p:nvSpPr>
          <p:cNvPr id="98" name="Google Shape;98;p16"/>
          <p:cNvSpPr/>
          <p:nvPr/>
        </p:nvSpPr>
        <p:spPr>
          <a:xfrm>
            <a:off x="62137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Predictive Analytics</a:t>
            </a:r>
            <a:endParaRPr i="0" sz="2000" u="none" cap="none" strike="noStrike">
              <a:solidFill>
                <a:schemeClr val="dk1"/>
              </a:solidFill>
              <a:latin typeface="Roboto Medium"/>
              <a:ea typeface="Roboto Medium"/>
              <a:cs typeface="Roboto Medium"/>
              <a:sym typeface="Roboto Medium"/>
            </a:endParaRPr>
          </a:p>
        </p:txBody>
      </p:sp>
      <p:sp>
        <p:nvSpPr>
          <p:cNvPr id="99" name="Google Shape;99;p16"/>
          <p:cNvSpPr/>
          <p:nvPr/>
        </p:nvSpPr>
        <p:spPr>
          <a:xfrm>
            <a:off x="62137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models can help predict the risk of developing breast cancer, enabling proactive screening and early intervention.</a:t>
            </a:r>
            <a:endParaRPr i="0" sz="1600" u="none" cap="none" strike="noStrike">
              <a:solidFill>
                <a:schemeClr val="dk1"/>
              </a:solidFill>
              <a:latin typeface="Roboto Medium"/>
              <a:ea typeface="Roboto Medium"/>
              <a:cs typeface="Roboto Medium"/>
              <a:sym typeface="Roboto Medium"/>
            </a:endParaRPr>
          </a:p>
        </p:txBody>
      </p:sp>
      <p:pic>
        <p:nvPicPr>
          <p:cNvPr descr="preencoded.png" id="100" name="Google Shape;100;p16"/>
          <p:cNvPicPr preferRelativeResize="0"/>
          <p:nvPr/>
        </p:nvPicPr>
        <p:blipFill rotWithShape="1">
          <a:blip r:embed="rId7">
            <a:alphaModFix/>
          </a:blip>
          <a:srcRect b="0" l="0" r="0" t="0"/>
          <a:stretch/>
        </p:blipFill>
        <p:spPr>
          <a:xfrm>
            <a:off x="10214253" y="5159573"/>
            <a:ext cx="519470" cy="519470"/>
          </a:xfrm>
          <a:prstGeom prst="rect">
            <a:avLst/>
          </a:prstGeom>
          <a:noFill/>
          <a:ln>
            <a:noFill/>
          </a:ln>
        </p:spPr>
      </p:pic>
      <p:sp>
        <p:nvSpPr>
          <p:cNvPr id="101" name="Google Shape;101;p16"/>
          <p:cNvSpPr/>
          <p:nvPr/>
        </p:nvSpPr>
        <p:spPr>
          <a:xfrm>
            <a:off x="102142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Remote Monitoring</a:t>
            </a:r>
            <a:endParaRPr i="0" sz="2000" u="none" cap="none" strike="noStrike">
              <a:solidFill>
                <a:schemeClr val="dk1"/>
              </a:solidFill>
              <a:latin typeface="Roboto Medium"/>
              <a:ea typeface="Roboto Medium"/>
              <a:cs typeface="Roboto Medium"/>
              <a:sym typeface="Roboto Medium"/>
            </a:endParaRPr>
          </a:p>
        </p:txBody>
      </p:sp>
      <p:sp>
        <p:nvSpPr>
          <p:cNvPr id="102" name="Google Shape;102;p16"/>
          <p:cNvSpPr/>
          <p:nvPr/>
        </p:nvSpPr>
        <p:spPr>
          <a:xfrm>
            <a:off x="102142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Telemedicine and connected devices powered by ML can facilitate remote monitoring and early detection of breast cancer.</a:t>
            </a:r>
            <a:endParaRPr i="0" sz="1600" u="none" cap="none" strike="noStrike">
              <a:solidFill>
                <a:schemeClr val="dk1"/>
              </a:solidFill>
              <a:latin typeface="Roboto Medium"/>
              <a:ea typeface="Roboto Medium"/>
              <a:cs typeface="Roboto Medium"/>
              <a:sym typeface="Roboto Medium"/>
            </a:endParaRPr>
          </a:p>
        </p:txBody>
      </p:sp>
      <p:sp>
        <p:nvSpPr>
          <p:cNvPr id="103" name="Google Shape;103;p16"/>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498749" y="1056450"/>
            <a:ext cx="10371900" cy="1154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4400" u="none" cap="none" strike="noStrike">
                <a:solidFill>
                  <a:srgbClr val="C6BFEE"/>
                </a:solidFill>
                <a:latin typeface="Prompt Medium"/>
                <a:ea typeface="Prompt Medium"/>
                <a:cs typeface="Prompt Medium"/>
                <a:sym typeface="Prompt Medium"/>
              </a:rPr>
              <a:t>Overview of Adaboost Classifier</a:t>
            </a:r>
            <a:endParaRPr b="0" i="0" sz="4400" u="none" cap="none" strike="noStrike">
              <a:solidFill>
                <a:schemeClr val="dk1"/>
              </a:solidFill>
              <a:latin typeface="Calibri"/>
              <a:ea typeface="Calibri"/>
              <a:cs typeface="Calibri"/>
              <a:sym typeface="Calibri"/>
            </a:endParaRPr>
          </a:p>
        </p:txBody>
      </p:sp>
      <p:sp>
        <p:nvSpPr>
          <p:cNvPr id="110" name="Google Shape;110;p17"/>
          <p:cNvSpPr/>
          <p:nvPr/>
        </p:nvSpPr>
        <p:spPr>
          <a:xfrm>
            <a:off x="727350" y="2638000"/>
            <a:ext cx="7658700" cy="5989500"/>
          </a:xfrm>
          <a:prstGeom prst="rect">
            <a:avLst/>
          </a:prstGeom>
          <a:noFill/>
          <a:ln>
            <a:noFill/>
          </a:ln>
        </p:spPr>
        <p:txBody>
          <a:bodyPr anchorCtr="0" anchor="t" bIns="0" lIns="0" spcFirstLastPara="1" rIns="0" wrap="square" tIns="0">
            <a:noAutofit/>
          </a:bodyPr>
          <a:lstStyle/>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Purpose</a:t>
            </a:r>
            <a:r>
              <a:rPr i="0" lang="en-US" sz="2300" u="none" cap="none" strike="noStrike">
                <a:solidFill>
                  <a:schemeClr val="lt1"/>
                </a:solidFill>
                <a:latin typeface="Roboto Medium"/>
                <a:ea typeface="Roboto Medium"/>
                <a:cs typeface="Roboto Medium"/>
                <a:sym typeface="Roboto Medium"/>
              </a:rPr>
              <a:t>: Combines weak models to create a stronger, accurate classifier.</a:t>
            </a:r>
            <a:endParaRPr i="0" sz="2300" u="none" cap="none" strike="noStrike">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How It Works:</a:t>
            </a:r>
            <a:r>
              <a:rPr i="0" lang="en-US" sz="2300" u="none" cap="none" strike="noStrike">
                <a:solidFill>
                  <a:schemeClr val="lt1"/>
                </a:solidFill>
                <a:latin typeface="Roboto Medium"/>
                <a:ea typeface="Roboto Medium"/>
                <a:cs typeface="Roboto Medium"/>
                <a:sym typeface="Roboto Medium"/>
              </a:rPr>
              <a:t> Iteratively adjusts weights to focus on misclassified points, using a series of weak learners.</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Benefits:</a:t>
            </a:r>
            <a:r>
              <a:rPr i="0" lang="en-US" sz="2300" u="none" cap="none" strike="noStrike">
                <a:solidFill>
                  <a:schemeClr val="lt1"/>
                </a:solidFill>
                <a:latin typeface="Roboto Medium"/>
                <a:ea typeface="Roboto Medium"/>
                <a:cs typeface="Roboto Medium"/>
                <a:sym typeface="Roboto Medium"/>
              </a:rPr>
              <a:t> Increases accuracy, especially effective for binary tasks (e.g., benign vs. malignant).</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Limitations: </a:t>
            </a:r>
            <a:r>
              <a:rPr i="0" lang="en-US" sz="2300" u="none" cap="none" strike="noStrike">
                <a:solidFill>
                  <a:schemeClr val="lt1"/>
                </a:solidFill>
                <a:latin typeface="Roboto Medium"/>
                <a:ea typeface="Roboto Medium"/>
                <a:cs typeface="Roboto Medium"/>
                <a:sym typeface="Roboto Medium"/>
              </a:rPr>
              <a:t>Sensitive to noise and outliers.</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62500"/>
              </a:lnSpc>
              <a:spcBef>
                <a:spcPts val="0"/>
              </a:spcBef>
              <a:spcAft>
                <a:spcPts val="0"/>
              </a:spcAft>
              <a:buClr>
                <a:srgbClr val="DAD8E9"/>
              </a:buClr>
              <a:buSzPts val="1600"/>
              <a:buFont typeface="Mukta Light"/>
              <a:buNone/>
            </a:pPr>
            <a:r>
              <a:t/>
            </a:r>
            <a:endParaRPr i="0" sz="2300" u="none" cap="none" strike="noStrike">
              <a:solidFill>
                <a:srgbClr val="DAD8E9"/>
              </a:solidFill>
              <a:latin typeface="Roboto Medium"/>
              <a:ea typeface="Roboto Medium"/>
              <a:cs typeface="Roboto Medium"/>
              <a:sym typeface="Roboto Medium"/>
            </a:endParaRPr>
          </a:p>
        </p:txBody>
      </p:sp>
      <p:sp>
        <p:nvSpPr>
          <p:cNvPr id="111" name="Google Shape;111;p1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 name="Google Shape;112;p17"/>
          <p:cNvPicPr preferRelativeResize="0"/>
          <p:nvPr/>
        </p:nvPicPr>
        <p:blipFill rotWithShape="1">
          <a:blip r:embed="rId3">
            <a:alphaModFix/>
          </a:blip>
          <a:srcRect b="0" l="0" r="0" t="0"/>
          <a:stretch/>
        </p:blipFill>
        <p:spPr>
          <a:xfrm>
            <a:off x="9494700" y="0"/>
            <a:ext cx="5135700" cy="819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preencoded.png" id="118" name="Google Shape;118;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9" name="Google Shape;119;p18"/>
          <p:cNvSpPr/>
          <p:nvPr/>
        </p:nvSpPr>
        <p:spPr>
          <a:xfrm>
            <a:off x="864037" y="1720096"/>
            <a:ext cx="7415927" cy="2838926"/>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Data Collection and Preprocessing</a:t>
            </a:r>
            <a:endParaRPr b="0" i="0" sz="5000" u="none" cap="none" strike="noStrike">
              <a:solidFill>
                <a:schemeClr val="dk1"/>
              </a:solidFill>
              <a:latin typeface="Calibri"/>
              <a:ea typeface="Calibri"/>
              <a:cs typeface="Calibri"/>
              <a:sym typeface="Calibri"/>
            </a:endParaRPr>
          </a:p>
        </p:txBody>
      </p:sp>
      <p:sp>
        <p:nvSpPr>
          <p:cNvPr id="120" name="Google Shape;120;p18"/>
          <p:cNvSpPr/>
          <p:nvPr/>
        </p:nvSpPr>
        <p:spPr>
          <a:xfrm>
            <a:off x="864037" y="4395907"/>
            <a:ext cx="7416000" cy="1580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lang="en-US" sz="2200">
                <a:solidFill>
                  <a:srgbClr val="DAD8E9"/>
                </a:solidFill>
                <a:latin typeface="Roboto Medium"/>
                <a:ea typeface="Roboto Medium"/>
                <a:cs typeface="Roboto Medium"/>
                <a:sym typeface="Roboto Medium"/>
              </a:rPr>
              <a:t>T</a:t>
            </a:r>
            <a:r>
              <a:rPr i="0" lang="en-US" sz="2200" u="none" cap="none" strike="noStrike">
                <a:solidFill>
                  <a:srgbClr val="DAD8E9"/>
                </a:solidFill>
                <a:latin typeface="Roboto Medium"/>
                <a:ea typeface="Roboto Medium"/>
                <a:cs typeface="Roboto Medium"/>
                <a:sym typeface="Roboto Medium"/>
              </a:rPr>
              <a:t>he important steps of data collection and preprocessing</a:t>
            </a:r>
            <a:r>
              <a:rPr lang="en-US" sz="2200">
                <a:solidFill>
                  <a:srgbClr val="DAD8E9"/>
                </a:solidFill>
                <a:latin typeface="Roboto Medium"/>
                <a:ea typeface="Roboto Medium"/>
                <a:cs typeface="Roboto Medium"/>
                <a:sym typeface="Roboto Medium"/>
              </a:rPr>
              <a:t> are </a:t>
            </a:r>
            <a:r>
              <a:rPr i="0" lang="en-US" sz="2200" u="none" cap="none" strike="noStrike">
                <a:solidFill>
                  <a:srgbClr val="DAD8E9"/>
                </a:solidFill>
                <a:latin typeface="Roboto Medium"/>
                <a:ea typeface="Roboto Medium"/>
                <a:cs typeface="Roboto Medium"/>
                <a:sym typeface="Roboto Medium"/>
              </a:rPr>
              <a:t>essential for building robust machine learning models. We'll use the Wisconsin Breast Cancer Dataset as an example to understand these fundamental techniques.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19"/>
          <p:cNvPicPr preferRelativeResize="0"/>
          <p:nvPr/>
        </p:nvPicPr>
        <p:blipFill rotWithShape="1">
          <a:blip r:embed="rId3">
            <a:alphaModFix/>
          </a:blip>
          <a:srcRect b="0" l="0" r="0" t="0"/>
          <a:stretch/>
        </p:blipFill>
        <p:spPr>
          <a:xfrm>
            <a:off x="0" y="0"/>
            <a:ext cx="14630400" cy="2843808"/>
          </a:xfrm>
          <a:prstGeom prst="rect">
            <a:avLst/>
          </a:prstGeom>
          <a:noFill/>
          <a:ln>
            <a:noFill/>
          </a:ln>
        </p:spPr>
      </p:pic>
      <p:sp>
        <p:nvSpPr>
          <p:cNvPr id="127" name="Google Shape;127;p19"/>
          <p:cNvSpPr/>
          <p:nvPr/>
        </p:nvSpPr>
        <p:spPr>
          <a:xfrm>
            <a:off x="796175" y="3968125"/>
            <a:ext cx="13712700" cy="6318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C6BFEE"/>
              </a:buClr>
              <a:buSzPts val="3950"/>
              <a:buFont typeface="Prompt Medium"/>
              <a:buNone/>
            </a:pPr>
            <a:r>
              <a:rPr b="0" i="0" lang="en-US" sz="4000" u="none" cap="none" strike="noStrike">
                <a:solidFill>
                  <a:srgbClr val="C6BFEE"/>
                </a:solidFill>
                <a:latin typeface="Prompt Medium"/>
                <a:ea typeface="Prompt Medium"/>
                <a:cs typeface="Prompt Medium"/>
                <a:sym typeface="Prompt Medium"/>
              </a:rPr>
              <a:t>Understanding the Wisconsin Breast Cancer Dataset</a:t>
            </a:r>
            <a:endParaRPr b="0" i="0" sz="4000" u="none" cap="none" strike="noStrike">
              <a:solidFill>
                <a:schemeClr val="dk1"/>
              </a:solidFill>
              <a:latin typeface="Calibri"/>
              <a:ea typeface="Calibri"/>
              <a:cs typeface="Calibri"/>
              <a:sym typeface="Calibri"/>
            </a:endParaRPr>
          </a:p>
        </p:txBody>
      </p:sp>
      <p:sp>
        <p:nvSpPr>
          <p:cNvPr id="128" name="Google Shape;128;p19"/>
          <p:cNvSpPr/>
          <p:nvPr/>
        </p:nvSpPr>
        <p:spPr>
          <a:xfrm>
            <a:off x="796171"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a:off x="995363" y="5301258"/>
            <a:ext cx="113467"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1</a:t>
            </a:r>
            <a:endParaRPr b="0" i="0" sz="2350" u="none" cap="none" strike="noStrike">
              <a:solidFill>
                <a:schemeClr val="dk1"/>
              </a:solidFill>
              <a:latin typeface="Calibri"/>
              <a:ea typeface="Calibri"/>
              <a:cs typeface="Calibri"/>
              <a:sym typeface="Calibri"/>
            </a:endParaRPr>
          </a:p>
        </p:txBody>
      </p:sp>
      <p:sp>
        <p:nvSpPr>
          <p:cNvPr id="130" name="Google Shape;130;p19"/>
          <p:cNvSpPr/>
          <p:nvPr/>
        </p:nvSpPr>
        <p:spPr>
          <a:xfrm>
            <a:off x="1535430"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Diverse Features</a:t>
            </a:r>
            <a:endParaRPr i="0" sz="1950" u="none" cap="none" strike="noStrike">
              <a:solidFill>
                <a:schemeClr val="dk1"/>
              </a:solidFill>
              <a:latin typeface="Roboto Medium"/>
              <a:ea typeface="Roboto Medium"/>
              <a:cs typeface="Roboto Medium"/>
              <a:sym typeface="Roboto Medium"/>
            </a:endParaRPr>
          </a:p>
        </p:txBody>
      </p:sp>
      <p:sp>
        <p:nvSpPr>
          <p:cNvPr id="131" name="Google Shape;131;p19"/>
          <p:cNvSpPr/>
          <p:nvPr/>
        </p:nvSpPr>
        <p:spPr>
          <a:xfrm>
            <a:off x="1535430"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contains various features such as cell size, shape, and texture that can help predict the presence of breast cancer.</a:t>
            </a:r>
            <a:endParaRPr i="0" sz="1750" u="none" cap="none" strike="noStrike">
              <a:solidFill>
                <a:schemeClr val="dk1"/>
              </a:solidFill>
              <a:latin typeface="Roboto Medium"/>
              <a:ea typeface="Roboto Medium"/>
              <a:cs typeface="Roboto Medium"/>
              <a:sym typeface="Roboto Medium"/>
            </a:endParaRPr>
          </a:p>
        </p:txBody>
      </p:sp>
      <p:sp>
        <p:nvSpPr>
          <p:cNvPr id="132" name="Google Shape;132;p19"/>
          <p:cNvSpPr/>
          <p:nvPr/>
        </p:nvSpPr>
        <p:spPr>
          <a:xfrm>
            <a:off x="5218033"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a:off x="5385197" y="5301258"/>
            <a:ext cx="177403"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2</a:t>
            </a:r>
            <a:endParaRPr b="0" i="0" sz="2350" u="none" cap="none" strike="noStrike">
              <a:solidFill>
                <a:schemeClr val="dk1"/>
              </a:solidFill>
              <a:latin typeface="Calibri"/>
              <a:ea typeface="Calibri"/>
              <a:cs typeface="Calibri"/>
              <a:sym typeface="Calibri"/>
            </a:endParaRPr>
          </a:p>
        </p:txBody>
      </p:sp>
      <p:sp>
        <p:nvSpPr>
          <p:cNvPr id="134" name="Google Shape;134;p19"/>
          <p:cNvSpPr/>
          <p:nvPr/>
        </p:nvSpPr>
        <p:spPr>
          <a:xfrm>
            <a:off x="5957292"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Clinically Relevant</a:t>
            </a:r>
            <a:endParaRPr i="0" sz="1950" u="none" cap="none" strike="noStrike">
              <a:solidFill>
                <a:schemeClr val="dk1"/>
              </a:solidFill>
              <a:latin typeface="Roboto Medium"/>
              <a:ea typeface="Roboto Medium"/>
              <a:cs typeface="Roboto Medium"/>
              <a:sym typeface="Roboto Medium"/>
            </a:endParaRPr>
          </a:p>
        </p:txBody>
      </p:sp>
      <p:sp>
        <p:nvSpPr>
          <p:cNvPr id="135" name="Google Shape;135;p19"/>
          <p:cNvSpPr/>
          <p:nvPr/>
        </p:nvSpPr>
        <p:spPr>
          <a:xfrm>
            <a:off x="5957292"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This dataset is widely used in the medical field to develop diagnostic tools and improve cancer detection accuracy.</a:t>
            </a:r>
            <a:endParaRPr i="0" sz="1750" u="none" cap="none" strike="noStrike">
              <a:solidFill>
                <a:schemeClr val="dk1"/>
              </a:solidFill>
              <a:latin typeface="Roboto Medium"/>
              <a:ea typeface="Roboto Medium"/>
              <a:cs typeface="Roboto Medium"/>
              <a:sym typeface="Roboto Medium"/>
            </a:endParaRPr>
          </a:p>
        </p:txBody>
      </p:sp>
      <p:sp>
        <p:nvSpPr>
          <p:cNvPr id="136" name="Google Shape;136;p19"/>
          <p:cNvSpPr/>
          <p:nvPr/>
        </p:nvSpPr>
        <p:spPr>
          <a:xfrm>
            <a:off x="9639895"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9807773" y="5301258"/>
            <a:ext cx="175974"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3</a:t>
            </a:r>
            <a:endParaRPr b="0" i="0" sz="2350" u="none" cap="none" strike="noStrike">
              <a:solidFill>
                <a:schemeClr val="dk1"/>
              </a:solidFill>
              <a:latin typeface="Calibri"/>
              <a:ea typeface="Calibri"/>
              <a:cs typeface="Calibri"/>
              <a:sym typeface="Calibri"/>
            </a:endParaRPr>
          </a:p>
        </p:txBody>
      </p:sp>
      <p:sp>
        <p:nvSpPr>
          <p:cNvPr id="138" name="Google Shape;138;p19"/>
          <p:cNvSpPr/>
          <p:nvPr/>
        </p:nvSpPr>
        <p:spPr>
          <a:xfrm>
            <a:off x="10379154"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Balanced Classes</a:t>
            </a:r>
            <a:endParaRPr i="0" sz="1950" u="none" cap="none" strike="noStrike">
              <a:solidFill>
                <a:schemeClr val="dk1"/>
              </a:solidFill>
              <a:latin typeface="Roboto Medium"/>
              <a:ea typeface="Roboto Medium"/>
              <a:cs typeface="Roboto Medium"/>
              <a:sym typeface="Roboto Medium"/>
            </a:endParaRPr>
          </a:p>
        </p:txBody>
      </p:sp>
      <p:sp>
        <p:nvSpPr>
          <p:cNvPr id="139" name="Google Shape;139;p19"/>
          <p:cNvSpPr/>
          <p:nvPr/>
        </p:nvSpPr>
        <p:spPr>
          <a:xfrm>
            <a:off x="10379154"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has a balanced distribution of benign and malignant samples, making it suitable for training reliable models.</a:t>
            </a:r>
            <a:endParaRPr i="0" sz="1750" u="none" cap="none" strike="noStrike">
              <a:solidFill>
                <a:schemeClr val="dk1"/>
              </a:solidFill>
              <a:latin typeface="Roboto Medium"/>
              <a:ea typeface="Roboto Medium"/>
              <a:cs typeface="Roboto Medium"/>
              <a:sym typeface="Roboto Medium"/>
            </a:endParaRPr>
          </a:p>
        </p:txBody>
      </p:sp>
      <p:sp>
        <p:nvSpPr>
          <p:cNvPr id="140" name="Google Shape;140;p19"/>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877848" y="598538"/>
            <a:ext cx="12902327"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400" u="none" cap="none" strike="noStrike">
                <a:solidFill>
                  <a:srgbClr val="C6BFEE"/>
                </a:solidFill>
                <a:latin typeface="Prompt Medium"/>
                <a:ea typeface="Prompt Medium"/>
                <a:cs typeface="Prompt Medium"/>
                <a:sym typeface="Prompt Medium"/>
              </a:rPr>
              <a:t>Preprocessing the Wisconsin Breast Cancer Dataset</a:t>
            </a:r>
            <a:endParaRPr b="0" i="0" sz="4400" u="none" cap="none" strike="noStrike">
              <a:solidFill>
                <a:schemeClr val="dk1"/>
              </a:solidFill>
              <a:latin typeface="Calibri"/>
              <a:ea typeface="Calibri"/>
              <a:cs typeface="Calibri"/>
              <a:sym typeface="Calibri"/>
            </a:endParaRPr>
          </a:p>
        </p:txBody>
      </p:sp>
      <p:sp>
        <p:nvSpPr>
          <p:cNvPr id="147" name="Google Shape;147;p20"/>
          <p:cNvSpPr/>
          <p:nvPr/>
        </p:nvSpPr>
        <p:spPr>
          <a:xfrm>
            <a:off x="864037" y="2598723"/>
            <a:ext cx="3257074"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Handling Missing Values</a:t>
            </a:r>
            <a:endParaRPr i="0" sz="2250" u="none" cap="none" strike="noStrike">
              <a:solidFill>
                <a:schemeClr val="dk1"/>
              </a:solidFill>
              <a:latin typeface="Roboto Medium"/>
              <a:ea typeface="Roboto Medium"/>
              <a:cs typeface="Roboto Medium"/>
              <a:sym typeface="Roboto Medium"/>
            </a:endParaRPr>
          </a:p>
        </p:txBody>
      </p:sp>
      <p:sp>
        <p:nvSpPr>
          <p:cNvPr id="148" name="Google Shape;148;p20"/>
          <p:cNvSpPr/>
          <p:nvPr/>
        </p:nvSpPr>
        <p:spPr>
          <a:xfrm>
            <a:off x="819751" y="3294450"/>
            <a:ext cx="42945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Identify and replace missing values using techniques like mean/median imputation or more advanced methods like KNN imputation.</a:t>
            </a:r>
            <a:endParaRPr i="0" sz="1900" u="none" cap="none" strike="noStrike">
              <a:solidFill>
                <a:schemeClr val="dk1"/>
              </a:solidFill>
              <a:latin typeface="Roboto Medium"/>
              <a:ea typeface="Roboto Medium"/>
              <a:cs typeface="Roboto Medium"/>
              <a:sym typeface="Roboto Medium"/>
            </a:endParaRPr>
          </a:p>
        </p:txBody>
      </p:sp>
      <p:sp>
        <p:nvSpPr>
          <p:cNvPr id="149" name="Google Shape;149;p20"/>
          <p:cNvSpPr/>
          <p:nvPr/>
        </p:nvSpPr>
        <p:spPr>
          <a:xfrm>
            <a:off x="8115900" y="3203425"/>
            <a:ext cx="46833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lang="en-US" sz="1900">
                <a:solidFill>
                  <a:srgbClr val="DAD8E9"/>
                </a:solidFill>
                <a:latin typeface="Roboto Medium"/>
                <a:ea typeface="Roboto Medium"/>
                <a:cs typeface="Roboto Medium"/>
                <a:sym typeface="Roboto Medium"/>
              </a:rPr>
              <a:t>It helps address class imbalance by generating synthetic samples for the underrepresented class &amp; improving ability to predict both benign and malignant</a:t>
            </a:r>
            <a:endParaRPr i="0" sz="1900" u="none" cap="none" strike="noStrike">
              <a:solidFill>
                <a:schemeClr val="dk1"/>
              </a:solidFill>
              <a:latin typeface="Roboto Medium"/>
              <a:ea typeface="Roboto Medium"/>
              <a:cs typeface="Roboto Medium"/>
              <a:sym typeface="Roboto Medium"/>
            </a:endParaRPr>
          </a:p>
        </p:txBody>
      </p:sp>
      <p:sp>
        <p:nvSpPr>
          <p:cNvPr id="150" name="Google Shape;150;p20"/>
          <p:cNvSpPr/>
          <p:nvPr/>
        </p:nvSpPr>
        <p:spPr>
          <a:xfrm>
            <a:off x="811589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Train-Test Split</a:t>
            </a:r>
            <a:endParaRPr i="0" sz="2250" u="none" cap="none" strike="noStrike">
              <a:solidFill>
                <a:schemeClr val="dk1"/>
              </a:solidFill>
              <a:latin typeface="Roboto Medium"/>
              <a:ea typeface="Roboto Medium"/>
              <a:cs typeface="Roboto Medium"/>
              <a:sym typeface="Roboto Medium"/>
            </a:endParaRPr>
          </a:p>
        </p:txBody>
      </p:sp>
      <p:sp>
        <p:nvSpPr>
          <p:cNvPr id="151" name="Google Shape;151;p20"/>
          <p:cNvSpPr/>
          <p:nvPr/>
        </p:nvSpPr>
        <p:spPr>
          <a:xfrm>
            <a:off x="8115901" y="6083025"/>
            <a:ext cx="44838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Divide the dataset into training and testing sets to evaluate the model's generalization ability and prevent overfitting.</a:t>
            </a:r>
            <a:endParaRPr i="0" sz="1900" u="none" cap="none" strike="noStrike">
              <a:solidFill>
                <a:schemeClr val="dk1"/>
              </a:solidFill>
              <a:latin typeface="Roboto Medium"/>
              <a:ea typeface="Roboto Medium"/>
              <a:cs typeface="Roboto Medium"/>
              <a:sym typeface="Roboto Medium"/>
            </a:endParaRPr>
          </a:p>
        </p:txBody>
      </p:sp>
      <p:sp>
        <p:nvSpPr>
          <p:cNvPr id="152" name="Google Shape;152;p20"/>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20"/>
          <p:cNvSpPr/>
          <p:nvPr/>
        </p:nvSpPr>
        <p:spPr>
          <a:xfrm>
            <a:off x="85022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Outlier Detection</a:t>
            </a:r>
            <a:endParaRPr i="0" sz="2250" u="none" cap="none" strike="noStrike">
              <a:solidFill>
                <a:schemeClr val="dk1"/>
              </a:solidFill>
              <a:latin typeface="Roboto Medium"/>
              <a:ea typeface="Roboto Medium"/>
              <a:cs typeface="Roboto Medium"/>
              <a:sym typeface="Roboto Medium"/>
            </a:endParaRPr>
          </a:p>
        </p:txBody>
      </p:sp>
      <p:sp>
        <p:nvSpPr>
          <p:cNvPr id="154" name="Google Shape;154;p20"/>
          <p:cNvSpPr/>
          <p:nvPr/>
        </p:nvSpPr>
        <p:spPr>
          <a:xfrm>
            <a:off x="8115900" y="2598725"/>
            <a:ext cx="35370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lang="en-US" sz="2250">
                <a:solidFill>
                  <a:srgbClr val="C6BFEE"/>
                </a:solidFill>
                <a:latin typeface="Roboto Medium"/>
                <a:ea typeface="Roboto Medium"/>
                <a:cs typeface="Roboto Medium"/>
                <a:sym typeface="Roboto Medium"/>
              </a:rPr>
              <a:t>Balancing With SMOTE</a:t>
            </a:r>
            <a:endParaRPr i="0" sz="2250" u="none" cap="none" strike="noStrike">
              <a:solidFill>
                <a:schemeClr val="dk1"/>
              </a:solidFill>
              <a:latin typeface="Roboto Medium"/>
              <a:ea typeface="Roboto Medium"/>
              <a:cs typeface="Roboto Medium"/>
              <a:sym typeface="Roboto Medium"/>
            </a:endParaRPr>
          </a:p>
        </p:txBody>
      </p:sp>
      <p:sp>
        <p:nvSpPr>
          <p:cNvPr id="155" name="Google Shape;155;p20"/>
          <p:cNvSpPr/>
          <p:nvPr/>
        </p:nvSpPr>
        <p:spPr>
          <a:xfrm>
            <a:off x="819744" y="6050864"/>
            <a:ext cx="3898821"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156" name="Google Shape;156;p20"/>
          <p:cNvSpPr/>
          <p:nvPr/>
        </p:nvSpPr>
        <p:spPr>
          <a:xfrm>
            <a:off x="877850" y="6016900"/>
            <a:ext cx="4483800" cy="1580100"/>
          </a:xfrm>
          <a:prstGeom prst="rect">
            <a:avLst/>
          </a:prstGeom>
          <a:noFill/>
          <a:ln>
            <a:noFill/>
          </a:ln>
        </p:spPr>
        <p:txBody>
          <a:bodyPr anchorCtr="0" anchor="t" bIns="0" lIns="0" spcFirstLastPara="1" rIns="0" wrap="square" tIns="0">
            <a:noAutofit/>
          </a:bodyPr>
          <a:lstStyle/>
          <a:p>
            <a:pPr indent="0" lvl="0" marL="0" marR="0" rtl="0" algn="l">
              <a:lnSpc>
                <a:spcPct val="172222"/>
              </a:lnSpc>
              <a:spcBef>
                <a:spcPts val="0"/>
              </a:spcBef>
              <a:spcAft>
                <a:spcPts val="0"/>
              </a:spcAft>
              <a:buClr>
                <a:srgbClr val="D8D8D8"/>
              </a:buClr>
              <a:buSzPts val="1800"/>
              <a:buFont typeface="Times New Roman"/>
              <a:buNone/>
            </a:pPr>
            <a:r>
              <a:rPr i="0" lang="en-US" sz="1900" u="none" cap="none" strike="noStrike">
                <a:solidFill>
                  <a:srgbClr val="D8D8D8"/>
                </a:solidFill>
                <a:latin typeface="Roboto Medium"/>
                <a:ea typeface="Roboto Medium"/>
                <a:cs typeface="Roboto Medium"/>
                <a:sym typeface="Roboto Medium"/>
              </a:rPr>
              <a:t>Outliers can skew model performance and interpretation, so it is crucial to identify and decide how to handle them during preprocessing</a:t>
            </a:r>
            <a:endParaRPr i="0" sz="2000" u="none" cap="none" strike="noStrike">
              <a:solidFill>
                <a:srgbClr val="D8D8D8"/>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